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59"/>
  </p:notesMasterIdLst>
  <p:sldIdLst>
    <p:sldId id="323" r:id="rId3"/>
    <p:sldId id="32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1" r:id="rId22"/>
    <p:sldId id="306" r:id="rId23"/>
    <p:sldId id="302" r:id="rId24"/>
    <p:sldId id="303" r:id="rId25"/>
    <p:sldId id="304" r:id="rId26"/>
    <p:sldId id="305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26" r:id="rId54"/>
    <p:sldId id="327" r:id="rId55"/>
    <p:sldId id="328" r:id="rId56"/>
    <p:sldId id="329" r:id="rId57"/>
    <p:sldId id="330" r:id="rId58"/>
  </p:sldIdLst>
  <p:sldSz cx="9144000" cy="5143500" type="screen16x9"/>
  <p:notesSz cx="6858000" cy="9144000"/>
  <p:embeddedFontLst>
    <p:embeddedFont>
      <p:font typeface="Caveat" panose="020F0502020204030204" pitchFamily="3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EB Garamond" pitchFamily="2" charset="0"/>
      <p:regular r:id="rId68"/>
      <p:bold r:id="rId69"/>
      <p:italic r:id="rId70"/>
      <p:boldItalic r:id="rId71"/>
    </p:embeddedFont>
    <p:embeddedFont>
      <p:font typeface="Libre Franklin" pitchFamily="2" charset="77"/>
      <p:regular r:id="rId72"/>
      <p:bold r:id="rId73"/>
      <p:italic r:id="rId74"/>
      <p:boldItalic r:id="rId75"/>
    </p:embeddedFont>
    <p:embeddedFont>
      <p:font typeface="Lucida Sans" panose="020B0602030504020204" pitchFamily="34" charset="77"/>
      <p:regular r:id="rId76"/>
      <p:bold r:id="rId77"/>
      <p:italic r:id="rId78"/>
      <p:boldItalic r:id="rId79"/>
    </p:embeddedFont>
    <p:embeddedFont>
      <p:font typeface="Open Sans" panose="020B0606030504020204" pitchFamily="34" charset="0"/>
      <p:regular r:id="rId80"/>
      <p:bold r:id="rId81"/>
      <p:italic r:id="rId82"/>
      <p:boldItalic r:id="rId83"/>
    </p:embeddedFont>
    <p:embeddedFont>
      <p:font typeface="Open Sans Bold" panose="020F0502020204030204" pitchFamily="34" charset="0"/>
      <p:regular r:id="rId84"/>
      <p:bold r:id="rId85"/>
      <p:italic r:id="rId86"/>
      <p:boldItalic r:id="rId87"/>
    </p:embeddedFont>
    <p:embeddedFont>
      <p:font typeface="Open Sans Medium" panose="020F0502020204030204" pitchFamily="34" charset="0"/>
      <p:regular r:id="rId88"/>
      <p:bold r:id="rId89"/>
      <p:italic r:id="rId90"/>
      <p:boldItalic r:id="rId91"/>
    </p:embeddedFont>
    <p:embeddedFont>
      <p:font typeface="Proxima Nova" panose="02000506030000020004" pitchFamily="2" charset="0"/>
      <p:regular r:id="rId92"/>
      <p:bold r:id="rId93"/>
      <p:italic r:id="rId94"/>
      <p:boldItalic r:id="rId95"/>
    </p:embeddedFont>
    <p:embeddedFont>
      <p:font typeface="Puritan" pitchFamily="2" charset="2"/>
      <p:regular r:id="rId96"/>
      <p:bold r:id="rId97"/>
      <p:italic r:id="rId98"/>
      <p:boldItalic r:id="rId99"/>
    </p:embeddedFont>
    <p:embeddedFont>
      <p:font typeface="Quattrocento Sans" panose="020B0502050000020003" pitchFamily="34" charset="0"/>
      <p:regular r:id="rId100"/>
      <p:bold r:id="rId101"/>
      <p:italic r:id="rId102"/>
      <p:boldItalic r:id="rId103"/>
    </p:embeddedFont>
    <p:embeddedFont>
      <p:font typeface="Roboto Mono" pitchFamily="49" charset="0"/>
      <p:regular r:id="rId104"/>
      <p:bold r:id="rId105"/>
      <p:italic r:id="rId106"/>
      <p:boldItalic r:id="rId107"/>
    </p:embeddedFont>
    <p:embeddedFont>
      <p:font typeface="Trebuchet MS" panose="020B0703020202090204" pitchFamily="34" charset="0"/>
      <p:regular r:id="rId108"/>
      <p:bold r:id="rId109"/>
      <p: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89" Type="http://schemas.openxmlformats.org/officeDocument/2006/relationships/font" Target="fonts/font30.fntdata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font" Target="fonts/font48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102" Type="http://schemas.openxmlformats.org/officeDocument/2006/relationships/font" Target="fonts/font43.fntdata"/><Relationship Id="rId5" Type="http://schemas.openxmlformats.org/officeDocument/2006/relationships/slide" Target="slides/slide3.xml"/><Relationship Id="rId90" Type="http://schemas.openxmlformats.org/officeDocument/2006/relationships/font" Target="fonts/font31.fntdata"/><Relationship Id="rId95" Type="http://schemas.openxmlformats.org/officeDocument/2006/relationships/font" Target="fonts/font3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113" Type="http://schemas.openxmlformats.org/officeDocument/2006/relationships/theme" Target="theme/theme1.xml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notesMaster" Target="notesMasters/notesMaster1.xml"/><Relationship Id="rId103" Type="http://schemas.openxmlformats.org/officeDocument/2006/relationships/font" Target="fonts/font44.fntdata"/><Relationship Id="rId108" Type="http://schemas.openxmlformats.org/officeDocument/2006/relationships/font" Target="fonts/font49.fntdata"/><Relationship Id="rId54" Type="http://schemas.openxmlformats.org/officeDocument/2006/relationships/slide" Target="slides/slide52.xml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91" Type="http://schemas.openxmlformats.org/officeDocument/2006/relationships/font" Target="fonts/font32.fntdata"/><Relationship Id="rId96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47.fntdata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font" Target="fonts/font27.fntdata"/><Relationship Id="rId94" Type="http://schemas.openxmlformats.org/officeDocument/2006/relationships/font" Target="fonts/font35.fntdata"/><Relationship Id="rId99" Type="http://schemas.openxmlformats.org/officeDocument/2006/relationships/font" Target="fonts/font40.fntdata"/><Relationship Id="rId101" Type="http://schemas.openxmlformats.org/officeDocument/2006/relationships/font" Target="fonts/font4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50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7.fntdata"/><Relationship Id="rId97" Type="http://schemas.openxmlformats.org/officeDocument/2006/relationships/font" Target="fonts/font38.fntdata"/><Relationship Id="rId104" Type="http://schemas.openxmlformats.org/officeDocument/2006/relationships/font" Target="fonts/font45.fntdata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92" Type="http://schemas.openxmlformats.org/officeDocument/2006/relationships/font" Target="fonts/font3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7.fntdata"/><Relationship Id="rId87" Type="http://schemas.openxmlformats.org/officeDocument/2006/relationships/font" Target="fonts/font28.fntdata"/><Relationship Id="rId110" Type="http://schemas.openxmlformats.org/officeDocument/2006/relationships/font" Target="fonts/font51.fntdata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8.fntdata"/><Relationship Id="rId100" Type="http://schemas.openxmlformats.org/officeDocument/2006/relationships/font" Target="fonts/font41.fntdata"/><Relationship Id="rId105" Type="http://schemas.openxmlformats.org/officeDocument/2006/relationships/font" Target="fonts/font4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93" Type="http://schemas.openxmlformats.org/officeDocument/2006/relationships/font" Target="fonts/font34.fntdata"/><Relationship Id="rId98" Type="http://schemas.openxmlformats.org/officeDocument/2006/relationships/font" Target="fonts/font39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font" Target="fonts/font3.fntdata"/><Relationship Id="rId83" Type="http://schemas.openxmlformats.org/officeDocument/2006/relationships/font" Target="fonts/font24.fntdata"/><Relationship Id="rId88" Type="http://schemas.openxmlformats.org/officeDocument/2006/relationships/font" Target="fonts/font29.fntdata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fac2695e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fac2695e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fac2695e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fac2695e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fac2695e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fac2695e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fac2695e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fac2695e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fac2695e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fac2695e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fac2695e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fac2695e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fac2695e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fac2695e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fac2695e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fac2695e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fac2695e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fac2695e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fac2695e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fac2695e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c110264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c110264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dfac2695ed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dfac2695ed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dfac2695ed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dfac2695ed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356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dfac2695e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dfac2695e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fac2695ed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fac2695ed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fac2695ed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dfac2695ed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dfac2695ed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dfac2695ed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fac2695ed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fac2695ed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fac2695e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dfac2695e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fac2695e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fac2695e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fac2695e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fac2695e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fac2695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fac2695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fac2695e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fac2695e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fac2695ed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dfac2695ed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fac2695ed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fac2695ed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fac2695ed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fac2695ed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fac2695e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fac2695e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fac2695ed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fac2695ed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fac2695ed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fac2695ed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fac2695e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fac2695e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fac2695ed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fac2695ed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fac2695ed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fac2695ed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fac2695e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fac2695e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fac2695ed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dfac2695ed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fac2695ed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dfac2695ed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fac2695e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dfac2695e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fac2695ed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dfac2695ed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fac2695ed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fac2695ed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fac2695ed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dfac2695ed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fac2695ed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dfac2695ed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fac2695ed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dfac2695ed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fac2695ed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fac2695ed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fac2695ed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dfac2695ed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dfac2695e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dfac2695e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fac2695e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dfac2695e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fac2695ed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fac2695ed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967385e1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9967385e1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967385e10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29967385e10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967385e10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29967385e10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967385e10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29967385e10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967385e10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9967385e10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dfac2695e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dfac2695e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fac2695e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fac2695e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fac2695e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fac2695e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fac2695ed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fac2695ed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31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▶"/>
              <a:defRPr sz="2100">
                <a:solidFill>
                  <a:schemeClr val="accent1"/>
                </a:solidFill>
              </a:defRPr>
            </a:lvl1pPr>
            <a:lvl2pPr marL="914400" lvl="1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>
                <a:solidFill>
                  <a:schemeClr val="dk1"/>
                </a:solidFill>
              </a:defRPr>
            </a:lvl2pPr>
            <a:lvl3pPr marL="1371600" lvl="2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3pPr>
            <a:lvl4pPr marL="1828800" lvl="3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 sz="1700">
                <a:solidFill>
                  <a:schemeClr val="dk1"/>
                </a:solidFill>
              </a:defRPr>
            </a:lvl4pPr>
            <a:lvl5pPr marL="2286000" lvl="4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5pPr>
            <a:lvl6pPr marL="2743200" lvl="5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6pPr>
            <a:lvl7pPr marL="3200400" lvl="6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7pPr>
            <a:lvl8pPr marL="3657600" lvl="7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8pPr>
            <a:lvl9pPr marL="4114800" lvl="8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2533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115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062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4572000" y="4830675"/>
            <a:ext cx="4572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▶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–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»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0681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801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5155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3670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1_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561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184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202729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85800" y="2859881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966363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1_Section Header">
    <p:bg>
      <p:bgPr>
        <a:solidFill>
          <a:srgbClr val="20272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64399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no anim)">
  <p:cSld name="Title and Content (no anim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/>
            </a:lvl3pPr>
            <a:lvl4pPr marL="1828800" lvl="3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 b="0"/>
            </a:lvl4pPr>
            <a:lvl5pPr marL="2286000" lvl="4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 b="0"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743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2">
  <p:cSld name="Section Header 2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84126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3">
  <p:cSld name="Section Header 3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20304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4">
  <p:cSld name="Section Header 4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1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89046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5">
  <p:cSld name="Section Header 5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" name="Google Shape;116;p22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491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5" y="1631272"/>
            <a:ext cx="3459437" cy="32092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5426" tIns="75426" rIns="75426" bIns="75426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35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5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227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091" dirty="0"/>
              <a:t>Spring 2023, Term 2234</a:t>
            </a:r>
          </a:p>
          <a:p>
            <a:pPr algn="r"/>
            <a:r>
              <a:rPr lang="en-US" sz="1091" dirty="0"/>
              <a:t>Friday 12 PM Recitation</a:t>
            </a:r>
          </a:p>
          <a:p>
            <a:pPr algn="r"/>
            <a:r>
              <a:rPr lang="en-US" sz="1091" dirty="0"/>
              <a:t>Jan 20</a:t>
            </a:r>
            <a:r>
              <a:rPr lang="en-US" sz="1091" baseline="30000" dirty="0"/>
              <a:t>th</a:t>
            </a:r>
            <a:r>
              <a:rPr lang="en-US" sz="1091" dirty="0"/>
              <a:t>, 2023</a:t>
            </a:r>
            <a:endParaRPr lang="en-US" sz="1227" dirty="0"/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Slides adapted from </a:t>
            </a:r>
          </a:p>
          <a:p>
            <a:pPr algn="r"/>
            <a:r>
              <a:rPr lang="en-US" sz="1050" dirty="0"/>
              <a:t>Martha Dixon and Vinicius Petrucci</a:t>
            </a:r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Department of Computer Science</a:t>
            </a:r>
          </a:p>
          <a:p>
            <a:pPr algn="r"/>
            <a:r>
              <a:rPr lang="en-US" sz="1050" dirty="0"/>
              <a:t>School of Computing &amp; Information</a:t>
            </a:r>
          </a:p>
          <a:p>
            <a:pPr algn="r"/>
            <a:r>
              <a:rPr lang="en-US" sz="1050" dirty="0"/>
              <a:t>University of Pittsb</a:t>
            </a:r>
            <a:r>
              <a:rPr lang="en-US" sz="1091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3416"/>
            <a:ext cx="9162545" cy="5136670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3416"/>
            <a:ext cx="9162545" cy="5136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3" y="1546612"/>
            <a:ext cx="5139313" cy="57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1909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3" y="2159773"/>
            <a:ext cx="5139313" cy="179507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1568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3" y="2126284"/>
            <a:ext cx="5139313" cy="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4233"/>
            <a:ext cx="9162545" cy="572906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47727" tIns="47727" rIns="47727" bIns="477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79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1447"/>
            <a:ext cx="4917818" cy="507072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114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162598"/>
            <a:ext cx="0" cy="26114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17271"/>
            <a:ext cx="2787424" cy="495425"/>
          </a:xfrm>
        </p:spPr>
        <p:txBody>
          <a:bodyPr/>
          <a:lstStyle>
            <a:lvl1pPr>
              <a:defRPr lang="en-US" sz="1636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4" y="1631272"/>
            <a:ext cx="3459437" cy="3209277"/>
          </a:xfrm>
        </p:spPr>
        <p:txBody>
          <a:bodyPr>
            <a:normAutofit/>
          </a:bodyPr>
          <a:lstStyle>
            <a:lvl1pPr marL="57150" indent="0" algn="r">
              <a:buNone/>
              <a:defRPr lang="en-US" sz="1275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275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073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50" y="4830675"/>
            <a:ext cx="9144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ibre Franklin"/>
              <a:buNone/>
              <a:defRPr sz="3000" b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ibre Franklin"/>
              <a:buChar char="▶"/>
              <a:defRPr sz="21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–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»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5150" y="4859535"/>
            <a:ext cx="1432576" cy="256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1705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Recitation 8: Fork/Dynamic Loading/Signals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77" y="2159773"/>
            <a:ext cx="3854485" cy="2443758"/>
          </a:xfrm>
        </p:spPr>
        <p:txBody>
          <a:bodyPr>
            <a:normAutofit/>
          </a:bodyPr>
          <a:lstStyle/>
          <a:p>
            <a:pPr marL="95250" indent="0"/>
            <a:endParaRPr lang="en-US" sz="1227" dirty="0"/>
          </a:p>
          <a:p>
            <a:pPr>
              <a:buFont typeface="Wingdings" panose="05000000000000000000" pitchFamily="2" charset="2"/>
              <a:buChar char="Ø"/>
            </a:pPr>
            <a:endParaRPr lang="en-US" sz="1227" dirty="0"/>
          </a:p>
          <a:p>
            <a:pPr>
              <a:buFont typeface="Wingdings" panose="05000000000000000000" pitchFamily="2" charset="2"/>
              <a:buChar char="Ø"/>
            </a:pPr>
            <a:endParaRPr lang="en-US" sz="1227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36104" y="-4027"/>
            <a:ext cx="4999265" cy="572906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025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 0449: Introduction to Systems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2550" dirty="0"/>
              <a:t>Griffin Hurt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 algn="r">
              <a:lnSpc>
                <a:spcPct val="120000"/>
              </a:lnSpc>
            </a:pPr>
            <a:r>
              <a:rPr lang="en-US" sz="165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Griffin Hurt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Undergraduate Teaching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Fellow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griffinhurt.com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2024, Term 2244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2 PM Recitation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22</a:t>
            </a:r>
            <a:r>
              <a:rPr lang="en-US" sz="1125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r>
              <a:rPr lang="en-US" sz="1125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Kim, Martha Dixon, and Vinicius Petrucci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03CD550-6490-923A-E1FF-4372C7FB9C6A}"/>
              </a:ext>
            </a:extLst>
          </p:cNvPr>
          <p:cNvSpPr txBox="1">
            <a:spLocks/>
          </p:cNvSpPr>
          <p:nvPr/>
        </p:nvSpPr>
        <p:spPr>
          <a:xfrm>
            <a:off x="4088477" y="2312173"/>
            <a:ext cx="3854485" cy="244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625" tIns="110625" rIns="110625" bIns="1106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1568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Franklin"/>
              <a:buNone/>
              <a:defRPr sz="2318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Franklin"/>
              <a:buNone/>
              <a:defRPr sz="2318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Franklin"/>
              <a:buNone/>
              <a:defRPr sz="2318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Franklin"/>
              <a:buNone/>
              <a:defRPr sz="2318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Franklin"/>
              <a:buNone/>
              <a:defRPr sz="2318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Franklin"/>
              <a:buNone/>
              <a:defRPr sz="2318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Franklin"/>
              <a:buNone/>
              <a:defRPr sz="2318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Franklin"/>
              <a:buNone/>
              <a:defRPr sz="2318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Course News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Function Pointers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Quiz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Signals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Fork/Exec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227" dirty="0"/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Option 2 - Example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13" y="1017725"/>
            <a:ext cx="4837964" cy="382097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Something Familiar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When talking about pointers, something else comes to mind…</a:t>
            </a: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Arrays are also pointers!</a:t>
            </a: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Can we create an array of functions?</a:t>
            </a:r>
            <a:endParaRPr sz="3100">
              <a:solidFill>
                <a:schemeClr val="lt1"/>
              </a:solidFill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Absolutely we can</a:t>
            </a:r>
            <a:endParaRPr sz="3100">
              <a:solidFill>
                <a:schemeClr val="lt1"/>
              </a:solidFill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This can actually prove to be quite useful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- Declared Array of Function Pointers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000" y="1017725"/>
            <a:ext cx="4873999" cy="38209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- Declared Array of Function Pointers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000" y="1017725"/>
            <a:ext cx="4873999" cy="38209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p25"/>
          <p:cNvSpPr txBox="1"/>
          <p:nvPr/>
        </p:nvSpPr>
        <p:spPr>
          <a:xfrm>
            <a:off x="412475" y="2037200"/>
            <a:ext cx="1254300" cy="61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[] for array declaration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7" name="Google Shape;137;p25"/>
          <p:cNvCxnSpPr>
            <a:stCxn id="136" idx="3"/>
          </p:cNvCxnSpPr>
          <p:nvPr/>
        </p:nvCxnSpPr>
        <p:spPr>
          <a:xfrm>
            <a:off x="1666775" y="2345000"/>
            <a:ext cx="1734300" cy="1325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5"/>
          <p:cNvSpPr txBox="1"/>
          <p:nvPr/>
        </p:nvSpPr>
        <p:spPr>
          <a:xfrm>
            <a:off x="7349900" y="2105400"/>
            <a:ext cx="1607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Array of functions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9" name="Google Shape;139;p25"/>
          <p:cNvCxnSpPr>
            <a:stCxn id="138" idx="1"/>
          </p:cNvCxnSpPr>
          <p:nvPr/>
        </p:nvCxnSpPr>
        <p:spPr>
          <a:xfrm flipH="1">
            <a:off x="5530700" y="2305500"/>
            <a:ext cx="1819200" cy="133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5"/>
          <p:cNvSpPr txBox="1"/>
          <p:nvPr/>
        </p:nvSpPr>
        <p:spPr>
          <a:xfrm>
            <a:off x="7349900" y="3266400"/>
            <a:ext cx="1607100" cy="1046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Dereference operator when trying to call function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" name="Google Shape;141;p25"/>
          <p:cNvCxnSpPr>
            <a:stCxn id="140" idx="1"/>
          </p:cNvCxnSpPr>
          <p:nvPr/>
        </p:nvCxnSpPr>
        <p:spPr>
          <a:xfrm flipH="1">
            <a:off x="5581400" y="3789750"/>
            <a:ext cx="1768500" cy="377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Array of Function Pointers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What if I don’t know what functions I want in my array at compile time? </a:t>
            </a: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How can we add functions to the array?</a:t>
            </a: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Let’s try to declare an array of function pointers on the stack without initializing it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- Declared Array of Function Pointers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600" y="1017725"/>
            <a:ext cx="4332793" cy="382097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One Last Thing…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We can initialize an array, or create an empty array and fill it later</a:t>
            </a: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But what if I want to change the size of my array?</a:t>
            </a: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What about malloc?</a:t>
            </a: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Let’s create a function pointer that’s been dynamically allocated on the heap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- Function Pointers and Malloc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153" y="1025238"/>
            <a:ext cx="4845075" cy="30930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4202900"/>
            <a:ext cx="3676650" cy="685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One Last </a:t>
            </a:r>
            <a:r>
              <a:rPr lang="en" i="1">
                <a:solidFill>
                  <a:schemeClr val="lt1"/>
                </a:solidFill>
              </a:rPr>
              <a:t>Last</a:t>
            </a:r>
            <a:r>
              <a:rPr lang="en">
                <a:solidFill>
                  <a:schemeClr val="lt1"/>
                </a:solidFill>
              </a:rPr>
              <a:t> Thing…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Function pointers are of type </a:t>
            </a:r>
            <a:r>
              <a:rPr lang="en" sz="3100" b="1">
                <a:solidFill>
                  <a:schemeClr val="lt1"/>
                </a:solidFill>
              </a:rPr>
              <a:t>void *</a:t>
            </a:r>
            <a:endParaRPr sz="3100" b="1">
              <a:solidFill>
                <a:schemeClr val="lt1"/>
              </a:solidFill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Still a pointer, so still 8 bytes</a:t>
            </a:r>
            <a:endParaRPr sz="3100">
              <a:solidFill>
                <a:schemeClr val="lt1"/>
              </a:solidFill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However, we don’t know its type</a:t>
            </a:r>
            <a:endParaRPr sz="3100">
              <a:solidFill>
                <a:schemeClr val="lt1"/>
              </a:solidFill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Hence, in the previous example, we’ll allocate using sizeof(void*) (8 bytes per function pointer)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qsort()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There’s a function pointer built in to C that will perform quicksort on a collection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 i="1">
                <a:solidFill>
                  <a:schemeClr val="lt1"/>
                </a:solidFill>
              </a:rPr>
              <a:t>Any </a:t>
            </a:r>
            <a:r>
              <a:rPr lang="en" sz="3100">
                <a:solidFill>
                  <a:schemeClr val="lt1"/>
                </a:solidFill>
              </a:rPr>
              <a:t>collection</a:t>
            </a:r>
            <a:endParaRPr sz="3100">
              <a:solidFill>
                <a:schemeClr val="lt1"/>
              </a:solidFill>
            </a:endParaRPr>
          </a:p>
          <a:p>
            <a:pPr marL="1371600" lvl="2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How can we do this?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The function that performs the calculation to determine if values need to be swapped must be passed in as a function pointer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This allows us to create our own collections and our own function, without changing the quicksort code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See Lab 5 description for more info on qsort()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53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News</a:t>
            </a:r>
            <a:endParaRPr/>
          </a:p>
        </p:txBody>
      </p:sp>
      <p:sp>
        <p:nvSpPr>
          <p:cNvPr id="292" name="Google Shape;292;p53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dirty="0"/>
              <a:t>Loading and Forking Lab is due Thursday, March 28th at 5:59 PM</a:t>
            </a:r>
          </a:p>
          <a:p>
            <a:r>
              <a:rPr lang="en-US" dirty="0"/>
              <a:t>Bomb Project is due Monday, </a:t>
            </a:r>
            <a:r>
              <a:rPr lang="en-US"/>
              <a:t>March 25</a:t>
            </a:r>
            <a:r>
              <a:rPr lang="en-US" baseline="30000"/>
              <a:t>th </a:t>
            </a:r>
            <a:r>
              <a:rPr lang="en-US"/>
              <a:t>at 5:59PM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>
            <a:spLocks noGrp="1"/>
          </p:cNvSpPr>
          <p:nvPr>
            <p:ph type="title"/>
          </p:nvPr>
        </p:nvSpPr>
        <p:spPr>
          <a:xfrm>
            <a:off x="417600" y="1655550"/>
            <a:ext cx="8308800" cy="18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90"/>
            </a:pPr>
            <a:r>
              <a:rPr lang="en" sz="5020" b="1" dirty="0">
                <a:solidFill>
                  <a:schemeClr val="lt1"/>
                </a:solidFill>
              </a:rPr>
              <a:t>Quiz time!</a:t>
            </a:r>
            <a:br>
              <a:rPr lang="en" sz="5020" b="1" dirty="0">
                <a:solidFill>
                  <a:schemeClr val="lt1"/>
                </a:solidFill>
              </a:rPr>
            </a:br>
            <a:r>
              <a:rPr lang="en" sz="1800" b="1" dirty="0">
                <a:solidFill>
                  <a:schemeClr val="lt1"/>
                </a:solidFill>
              </a:rPr>
              <a:t>Quiz is named </a:t>
            </a:r>
            <a:r>
              <a:rPr lang="en" sz="1800" b="1" i="1" dirty="0">
                <a:solidFill>
                  <a:schemeClr val="lt1"/>
                </a:solidFill>
              </a:rPr>
              <a:t>Week ?</a:t>
            </a:r>
            <a:br>
              <a:rPr lang="en" sz="1800" b="1" dirty="0">
                <a:solidFill>
                  <a:schemeClr val="lt1"/>
                </a:solidFill>
              </a:rPr>
            </a:br>
            <a:r>
              <a:rPr lang="en" sz="1800" b="1" dirty="0">
                <a:solidFill>
                  <a:schemeClr val="lt1"/>
                </a:solidFill>
              </a:rPr>
              <a:t>Password is: </a:t>
            </a:r>
            <a:r>
              <a:rPr lang="en-US" sz="1800" b="1" i="1">
                <a:solidFill>
                  <a:schemeClr val="lt1"/>
                </a:solidFill>
              </a:rPr>
              <a:t>______</a:t>
            </a:r>
            <a:endParaRPr sz="5020" b="1" i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>
            <a:spLocks noGrp="1"/>
          </p:cNvSpPr>
          <p:nvPr>
            <p:ph type="title"/>
          </p:nvPr>
        </p:nvSpPr>
        <p:spPr>
          <a:xfrm>
            <a:off x="417600" y="1655550"/>
            <a:ext cx="8308800" cy="18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 b="1">
                <a:solidFill>
                  <a:schemeClr val="lt1"/>
                </a:solidFill>
              </a:rPr>
              <a:t>Part B - Fork, Exec, and Signal Handling</a:t>
            </a:r>
            <a:endParaRPr sz="502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6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 B - Signals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6" name="Google Shape;446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Processes can communicate to each other with signals</a:t>
            </a:r>
            <a:endParaRPr sz="300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For example, something we should be familiar with by now is the interrupt signal, or Ctrl+C</a:t>
            </a:r>
            <a:endParaRPr sz="3000">
              <a:solidFill>
                <a:schemeClr val="lt1"/>
              </a:solidFill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" sz="3000">
                <a:solidFill>
                  <a:schemeClr val="lt1"/>
                </a:solidFill>
              </a:rPr>
              <a:t>The interrupt signal will communicate to your process that the program should be terminated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 B - Signals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2" name="Google Shape;452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In C, we can actually catch these signals, and add some behavior to them</a:t>
            </a:r>
            <a:endParaRPr sz="300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You might have seen this in Project 3, where the program didn’t end immediately after Ctrl+C was pressed, but instead printed out some information before exiting</a:t>
            </a:r>
            <a:endParaRPr sz="300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How can we catch these signals?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 B - Signals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8" name="Google Shape;45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400" dirty="0">
                <a:solidFill>
                  <a:schemeClr val="lt1"/>
                </a:solidFill>
              </a:rPr>
              <a:t>In the &lt;</a:t>
            </a:r>
            <a:r>
              <a:rPr lang="en" sz="2400" dirty="0" err="1">
                <a:solidFill>
                  <a:schemeClr val="lt1"/>
                </a:solidFill>
              </a:rPr>
              <a:t>stdlib.h</a:t>
            </a:r>
            <a:r>
              <a:rPr lang="en" sz="2400" dirty="0">
                <a:solidFill>
                  <a:schemeClr val="lt1"/>
                </a:solidFill>
              </a:rPr>
              <a:t>&gt; library, there’s a function we can use called </a:t>
            </a:r>
            <a:r>
              <a:rPr lang="en" sz="2400" b="1" dirty="0">
                <a:solidFill>
                  <a:schemeClr val="lt1"/>
                </a:solidFill>
              </a:rPr>
              <a:t>signal</a:t>
            </a:r>
            <a:endParaRPr sz="2400" b="1" dirty="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400" b="1" dirty="0">
                <a:solidFill>
                  <a:schemeClr val="lt1"/>
                </a:solidFill>
              </a:rPr>
              <a:t>signal(int interrupt, void* </a:t>
            </a:r>
            <a:r>
              <a:rPr lang="en" sz="2400" b="1" dirty="0" err="1">
                <a:solidFill>
                  <a:schemeClr val="lt1"/>
                </a:solidFill>
              </a:rPr>
              <a:t>function_ptr</a:t>
            </a:r>
            <a:r>
              <a:rPr lang="en" sz="2400" b="1" dirty="0">
                <a:solidFill>
                  <a:schemeClr val="lt1"/>
                </a:solidFill>
              </a:rPr>
              <a:t>)</a:t>
            </a:r>
            <a:endParaRPr sz="2400" b="1" dirty="0">
              <a:solidFill>
                <a:schemeClr val="lt1"/>
              </a:solidFill>
            </a:endParaRPr>
          </a:p>
          <a:p>
            <a:pPr marL="914400" lvl="1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2400" dirty="0">
                <a:solidFill>
                  <a:schemeClr val="lt1"/>
                </a:solidFill>
              </a:rPr>
              <a:t>Once signal detects the interrupt specified as a parameter (SIGKILL, SIGINT, </a:t>
            </a:r>
            <a:r>
              <a:rPr lang="en" sz="2400" dirty="0" err="1">
                <a:solidFill>
                  <a:schemeClr val="lt1"/>
                </a:solidFill>
              </a:rPr>
              <a:t>etc</a:t>
            </a:r>
            <a:r>
              <a:rPr lang="en" sz="2400" dirty="0">
                <a:solidFill>
                  <a:schemeClr val="lt1"/>
                </a:solidFill>
              </a:rPr>
              <a:t>), it will then execute the function pointed to by </a:t>
            </a:r>
            <a:r>
              <a:rPr lang="en" sz="2400" dirty="0" err="1">
                <a:solidFill>
                  <a:schemeClr val="lt1"/>
                </a:solidFill>
              </a:rPr>
              <a:t>function_ptr</a:t>
            </a:r>
            <a:r>
              <a:rPr lang="en" sz="2400" dirty="0">
                <a:solidFill>
                  <a:schemeClr val="lt1"/>
                </a:solidFill>
              </a:rPr>
              <a:t>, then perform the interrupt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400" dirty="0">
                <a:solidFill>
                  <a:schemeClr val="lt1"/>
                </a:solidFill>
              </a:rPr>
              <a:t>Once we call signal, the process will always be on the lookout for that signal, and if it occurs, will run the function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 B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64" name="Google Shape;464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4766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For this part of the lab, we’ll need to use our knowledge of fork(), exec(), and signals</a:t>
            </a:r>
            <a:endParaRPr sz="3000">
              <a:solidFill>
                <a:schemeClr val="lt1"/>
              </a:solidFill>
            </a:endParaRPr>
          </a:p>
          <a:p>
            <a:pPr marL="457200" lvl="0" indent="-34766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Our program needs to look for the interrupts SIGUSR1 and SIGUSR2</a:t>
            </a:r>
            <a:endParaRPr sz="3000">
              <a:solidFill>
                <a:schemeClr val="lt1"/>
              </a:solidFill>
            </a:endParaRPr>
          </a:p>
          <a:p>
            <a:pPr marL="914400" lvl="1" indent="-34766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000">
                <a:solidFill>
                  <a:schemeClr val="lt1"/>
                </a:solidFill>
              </a:rPr>
              <a:t>If SIGUSR1 is detected, fork a process have it run the command </a:t>
            </a:r>
            <a:r>
              <a:rPr lang="en" sz="3000" b="1">
                <a:solidFill>
                  <a:schemeClr val="lt1"/>
                </a:solidFill>
              </a:rPr>
              <a:t>ls</a:t>
            </a:r>
            <a:endParaRPr sz="3000" b="1">
              <a:solidFill>
                <a:schemeClr val="lt1"/>
              </a:solidFill>
            </a:endParaRPr>
          </a:p>
          <a:p>
            <a:pPr marL="914400" lvl="1" indent="-34766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000">
                <a:solidFill>
                  <a:schemeClr val="lt1"/>
                </a:solidFill>
              </a:rPr>
              <a:t>If SIGUSR2 is detected, fork a process and have it run the command </a:t>
            </a:r>
            <a:r>
              <a:rPr lang="en" sz="3000" b="1">
                <a:solidFill>
                  <a:schemeClr val="lt1"/>
                </a:solidFill>
              </a:rPr>
              <a:t>ls -l -a </a:t>
            </a:r>
            <a:endParaRPr sz="3000" b="1">
              <a:solidFill>
                <a:schemeClr val="lt1"/>
              </a:solidFill>
            </a:endParaRPr>
          </a:p>
          <a:p>
            <a:pPr marL="457200" lvl="0" indent="-34766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Your program should also run in the exact specified order and print the specified information</a:t>
            </a:r>
            <a:endParaRPr sz="3000">
              <a:solidFill>
                <a:schemeClr val="lt1"/>
              </a:solidFill>
            </a:endParaRPr>
          </a:p>
          <a:p>
            <a:pPr marL="457200" lvl="0" indent="-347662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en" sz="3000" b="1">
                <a:solidFill>
                  <a:schemeClr val="accent5"/>
                </a:solidFill>
              </a:rPr>
              <a:t>IMPORTANT </a:t>
            </a:r>
            <a:r>
              <a:rPr lang="en" sz="3000" b="1">
                <a:solidFill>
                  <a:schemeClr val="lt1"/>
                </a:solidFill>
              </a:rPr>
              <a:t>- when running processes with multiple threads, testing it once is not enough</a:t>
            </a:r>
            <a:endParaRPr sz="3000" b="1">
              <a:solidFill>
                <a:schemeClr val="lt1"/>
              </a:solidFill>
            </a:endParaRPr>
          </a:p>
          <a:p>
            <a:pPr marL="457200" lvl="0" indent="-34766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Due to the unpredictability of the scheduler, running your program once time may be fine, but the next time text may print out of order</a:t>
            </a:r>
            <a:endParaRPr sz="3000">
              <a:solidFill>
                <a:schemeClr val="lt1"/>
              </a:solidFill>
            </a:endParaRPr>
          </a:p>
          <a:p>
            <a:pPr marL="457200" lvl="0" indent="-34766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 b="1">
                <a:solidFill>
                  <a:schemeClr val="lt1"/>
                </a:solidFill>
              </a:rPr>
              <a:t>BE THOROUGH</a:t>
            </a:r>
            <a:endParaRPr sz="3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417600" y="1655550"/>
            <a:ext cx="8308800" cy="18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 b="1">
                <a:solidFill>
                  <a:schemeClr val="lt1"/>
                </a:solidFill>
              </a:rPr>
              <a:t>Part A - Dynamic Libraries and Function Pointers</a:t>
            </a:r>
            <a:endParaRPr sz="502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 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For this part of the lab, we need to use </a:t>
            </a:r>
            <a:r>
              <a:rPr lang="en" sz="3100" b="1">
                <a:solidFill>
                  <a:schemeClr val="lt1"/>
                </a:solidFill>
              </a:rPr>
              <a:t>dlopen</a:t>
            </a:r>
            <a:r>
              <a:rPr lang="en" sz="3100">
                <a:solidFill>
                  <a:schemeClr val="lt1"/>
                </a:solidFill>
              </a:rPr>
              <a:t> and </a:t>
            </a:r>
            <a:r>
              <a:rPr lang="en" sz="3100" b="1">
                <a:solidFill>
                  <a:schemeClr val="lt1"/>
                </a:solidFill>
              </a:rPr>
              <a:t>dlsym </a:t>
            </a:r>
            <a:r>
              <a:rPr lang="en" sz="3100">
                <a:solidFill>
                  <a:schemeClr val="lt1"/>
                </a:solidFill>
              </a:rPr>
              <a:t>from the </a:t>
            </a:r>
            <a:r>
              <a:rPr lang="en" sz="3100">
                <a:solidFill>
                  <a:schemeClr val="accent5"/>
                </a:solidFill>
              </a:rPr>
              <a:t>&lt;dlfcn.h&gt; </a:t>
            </a:r>
            <a:r>
              <a:rPr lang="en" sz="3100">
                <a:solidFill>
                  <a:schemeClr val="lt1"/>
                </a:solidFill>
              </a:rPr>
              <a:t>library</a:t>
            </a: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We’ll also need to create our plugin.c file and compile it to a shared object file (plugin.so)</a:t>
            </a:r>
            <a:endParaRPr sz="3100">
              <a:solidFill>
                <a:schemeClr val="lt1"/>
              </a:solidFill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To create the .so:</a:t>
            </a:r>
            <a:endParaRPr sz="3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chemeClr val="accent5"/>
                </a:solidFill>
              </a:rPr>
              <a:t>gcc plugin.c -o plugin.so -shared</a:t>
            </a:r>
            <a:endParaRPr sz="3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 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Once we have a shared object file, we can load it into the main program using </a:t>
            </a:r>
            <a:r>
              <a:rPr lang="en" sz="3100" b="1">
                <a:solidFill>
                  <a:schemeClr val="lt1"/>
                </a:solidFill>
              </a:rPr>
              <a:t>dlopen</a:t>
            </a:r>
            <a:r>
              <a:rPr lang="en" sz="3100">
                <a:solidFill>
                  <a:schemeClr val="lt1"/>
                </a:solidFill>
              </a:rPr>
              <a:t> and call the functions using </a:t>
            </a:r>
            <a:r>
              <a:rPr lang="en" sz="3100" b="1">
                <a:solidFill>
                  <a:schemeClr val="lt1"/>
                </a:solidFill>
              </a:rPr>
              <a:t>dlsym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 b="1">
                <a:solidFill>
                  <a:schemeClr val="lt1"/>
                </a:solidFill>
              </a:rPr>
              <a:t>void* dlopen(char* plugin_path, int mode)</a:t>
            </a:r>
            <a:endParaRPr sz="3100" b="1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Plugin path will be the so plugin we’re trying to run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For example, if I want to load the plugin called my_plugin.so, I’d use the path </a:t>
            </a:r>
            <a:r>
              <a:rPr lang="en" sz="3100">
                <a:solidFill>
                  <a:schemeClr val="accent5"/>
                </a:solidFill>
              </a:rPr>
              <a:t>./my_plugin.so</a:t>
            </a:r>
            <a:endParaRPr sz="3100">
              <a:solidFill>
                <a:schemeClr val="accent5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It returns a handle to be used by dlsym and dlclose()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 b="1">
                <a:solidFill>
                  <a:schemeClr val="lt1"/>
                </a:solidFill>
              </a:rPr>
              <a:t>Much like malloc, dlopen calls should be matched with a dlclose(handle) call</a:t>
            </a:r>
            <a:endParaRPr sz="3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 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41068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 b="1">
                <a:solidFill>
                  <a:schemeClr val="lt1"/>
                </a:solidFill>
              </a:rPr>
              <a:t>void* dlsym(void* handle, const char* fname)</a:t>
            </a:r>
            <a:endParaRPr sz="3100" b="1">
              <a:solidFill>
                <a:schemeClr val="lt1"/>
              </a:solidFill>
            </a:endParaRPr>
          </a:p>
          <a:p>
            <a:pPr marL="914400" lvl="1" indent="-41068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Takes in a handle (returned by dlopen) and a function name to be called</a:t>
            </a:r>
            <a:endParaRPr sz="3100">
              <a:solidFill>
                <a:schemeClr val="lt1"/>
              </a:solidFill>
            </a:endParaRPr>
          </a:p>
          <a:p>
            <a:pPr marL="914400" lvl="1" indent="-41068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Returns a function pointer to that function</a:t>
            </a:r>
            <a:endParaRPr sz="3100">
              <a:solidFill>
                <a:schemeClr val="lt1"/>
              </a:solidFill>
            </a:endParaRPr>
          </a:p>
          <a:p>
            <a:pPr marL="457200" lvl="0" indent="-41068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For example, if I have a handle returned from dlopen and I want a function pointer to </a:t>
            </a:r>
            <a:br>
              <a:rPr lang="en" sz="3100">
                <a:solidFill>
                  <a:schemeClr val="lt1"/>
                </a:solidFill>
              </a:rPr>
            </a:br>
            <a:r>
              <a:rPr lang="en" sz="3100">
                <a:solidFill>
                  <a:schemeClr val="lt1"/>
                </a:solidFill>
              </a:rPr>
              <a:t>int fun1(int, long):</a:t>
            </a:r>
            <a:endParaRPr sz="3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chemeClr val="accent5"/>
                </a:solidFill>
              </a:rPr>
              <a:t>int (*fun_ptr)(int, long) = dlsym(handle, “fun1”);</a:t>
            </a:r>
            <a:endParaRPr sz="3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Function Pointers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Don’t be scared!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We’ve covered pointers before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Only this time, we’ll be able to point to the memory address of a function…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We should be familiar with this idea from the assembly project… where we used a function’s address to change execution of a program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So… much like variables… functions have addresses too!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That we can point to!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 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From there, we can call the function same as any other function pointer</a:t>
            </a:r>
            <a:endParaRPr sz="3100">
              <a:solidFill>
                <a:schemeClr val="lt1"/>
              </a:solidFill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fun_ptr(my_int, my_long)</a:t>
            </a:r>
            <a:endParaRPr sz="3100">
              <a:solidFill>
                <a:schemeClr val="lt1"/>
              </a:solidFill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This will call the functions in the shared library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 A - Assignment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You will need to write a plugin manager that takes a plugin name as a command line argument</a:t>
            </a:r>
            <a:endParaRPr sz="3100">
              <a:solidFill>
                <a:schemeClr val="lt1"/>
              </a:solidFill>
            </a:endParaRPr>
          </a:p>
          <a:p>
            <a:pPr marL="457200" lvl="0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The plugin should have 3 functions: </a:t>
            </a:r>
            <a:endParaRPr sz="3100">
              <a:solidFill>
                <a:schemeClr val="lt1"/>
              </a:solidFill>
            </a:endParaRPr>
          </a:p>
          <a:p>
            <a:pPr marL="914400" lvl="1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int initialize()</a:t>
            </a:r>
            <a:endParaRPr sz="3100">
              <a:solidFill>
                <a:schemeClr val="lt1"/>
              </a:solidFill>
            </a:endParaRPr>
          </a:p>
          <a:p>
            <a:pPr marL="914400" lvl="1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int run()</a:t>
            </a:r>
            <a:endParaRPr sz="3100">
              <a:solidFill>
                <a:schemeClr val="lt1"/>
              </a:solidFill>
            </a:endParaRPr>
          </a:p>
          <a:p>
            <a:pPr marL="914400" lvl="1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int cleanup()</a:t>
            </a:r>
            <a:endParaRPr sz="3100">
              <a:solidFill>
                <a:schemeClr val="lt1"/>
              </a:solidFill>
            </a:endParaRPr>
          </a:p>
          <a:p>
            <a:pPr marL="457200" lvl="0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Your plugin manager should be able to load and run all three of these functions</a:t>
            </a:r>
            <a:endParaRPr sz="3100">
              <a:solidFill>
                <a:schemeClr val="lt1"/>
              </a:solidFill>
            </a:endParaRPr>
          </a:p>
          <a:p>
            <a:pPr marL="914400" lvl="1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While also checking for errors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417600" y="1655550"/>
            <a:ext cx="8308800" cy="18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20" b="1">
                <a:solidFill>
                  <a:schemeClr val="lt1"/>
                </a:solidFill>
              </a:rPr>
              <a:t>Fork()ing and Exec()uting</a:t>
            </a:r>
            <a:endParaRPr sz="502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fork() Call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4" name="Google Shape;22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 b="1">
                <a:solidFill>
                  <a:schemeClr val="lt1"/>
                </a:solidFill>
              </a:rPr>
              <a:t>int fork()</a:t>
            </a:r>
            <a:r>
              <a:rPr lang="en" sz="3100">
                <a:solidFill>
                  <a:schemeClr val="lt1"/>
                </a:solidFill>
              </a:rPr>
              <a:t> will spawn a new process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The return value of fork will depend on the process </a:t>
            </a:r>
            <a:endParaRPr sz="3100">
              <a:solidFill>
                <a:schemeClr val="lt1"/>
              </a:solidFill>
            </a:endParaRPr>
          </a:p>
          <a:p>
            <a:pPr marL="1371600" lvl="2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The parent will have its own (nonzero) process ID returned from fork</a:t>
            </a:r>
            <a:endParaRPr sz="3100">
              <a:solidFill>
                <a:schemeClr val="lt1"/>
              </a:solidFill>
            </a:endParaRPr>
          </a:p>
          <a:p>
            <a:pPr marL="1371600" lvl="2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The child will have 0 returned </a:t>
            </a:r>
            <a:endParaRPr sz="3100">
              <a:solidFill>
                <a:schemeClr val="lt1"/>
              </a:solidFill>
            </a:endParaRPr>
          </a:p>
          <a:p>
            <a:pPr marL="1371600" lvl="2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0 is </a:t>
            </a:r>
            <a:r>
              <a:rPr lang="en" sz="3100" b="1">
                <a:solidFill>
                  <a:schemeClr val="lt1"/>
                </a:solidFill>
              </a:rPr>
              <a:t>NOT</a:t>
            </a:r>
            <a:r>
              <a:rPr lang="en" sz="3100">
                <a:solidFill>
                  <a:schemeClr val="lt1"/>
                </a:solidFill>
              </a:rPr>
              <a:t> the child’s process ID, just a way to determine if the process is a child or parent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Both processes begin executing directly </a:t>
            </a:r>
            <a:r>
              <a:rPr lang="en" sz="3100" b="1">
                <a:solidFill>
                  <a:schemeClr val="lt1"/>
                </a:solidFill>
              </a:rPr>
              <a:t>after</a:t>
            </a:r>
            <a:r>
              <a:rPr lang="en" sz="3100">
                <a:solidFill>
                  <a:schemeClr val="lt1"/>
                </a:solidFill>
              </a:rPr>
              <a:t> the fork call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The child process will receive a </a:t>
            </a:r>
            <a:r>
              <a:rPr lang="en" sz="3100" b="1">
                <a:solidFill>
                  <a:schemeClr val="lt1"/>
                </a:solidFill>
              </a:rPr>
              <a:t>copy</a:t>
            </a:r>
            <a:r>
              <a:rPr lang="en" sz="3100">
                <a:solidFill>
                  <a:schemeClr val="lt1"/>
                </a:solidFill>
              </a:rPr>
              <a:t> of all current variables from the parent process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wait() Call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0" name="Google Shape;23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The </a:t>
            </a:r>
            <a:r>
              <a:rPr lang="en" sz="3100" b="1">
                <a:solidFill>
                  <a:schemeClr val="lt1"/>
                </a:solidFill>
              </a:rPr>
              <a:t>wait()</a:t>
            </a:r>
            <a:r>
              <a:rPr lang="en" sz="3100">
                <a:solidFill>
                  <a:schemeClr val="lt1"/>
                </a:solidFill>
              </a:rPr>
              <a:t> call will wait for </a:t>
            </a:r>
            <a:r>
              <a:rPr lang="en" sz="3100" b="1">
                <a:solidFill>
                  <a:schemeClr val="lt1"/>
                </a:solidFill>
              </a:rPr>
              <a:t>one</a:t>
            </a:r>
            <a:r>
              <a:rPr lang="en" sz="3100">
                <a:solidFill>
                  <a:schemeClr val="lt1"/>
                </a:solidFill>
              </a:rPr>
              <a:t> child to finish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Wait will then return the process ID of the child that finished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If there are no children, wait() will return -1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If we want to wait on all children to finish, we can loop over wait() &gt; 0</a:t>
            </a:r>
            <a:endParaRPr sz="3100">
              <a:solidFill>
                <a:schemeClr val="lt1"/>
              </a:solidFill>
            </a:endParaRPr>
          </a:p>
          <a:p>
            <a:pPr marL="1371600" lvl="2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It will return -1 once there are no children left, then exit the loop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Wait only waits on </a:t>
            </a:r>
            <a:r>
              <a:rPr lang="en" sz="3100" b="1">
                <a:solidFill>
                  <a:schemeClr val="lt1"/>
                </a:solidFill>
              </a:rPr>
              <a:t>children</a:t>
            </a:r>
            <a:r>
              <a:rPr lang="en" sz="3100">
                <a:solidFill>
                  <a:schemeClr val="lt1"/>
                </a:solidFill>
              </a:rPr>
              <a:t> - it does </a:t>
            </a:r>
            <a:r>
              <a:rPr lang="en" sz="3100" b="1">
                <a:solidFill>
                  <a:schemeClr val="lt1"/>
                </a:solidFill>
              </a:rPr>
              <a:t>NOT </a:t>
            </a:r>
            <a:r>
              <a:rPr lang="en" sz="3100">
                <a:solidFill>
                  <a:schemeClr val="lt1"/>
                </a:solidFill>
              </a:rPr>
              <a:t>wait for grandchildren to finish executing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exec() Calls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6" name="Google Shape;23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There are many different types of exec calls we can use</a:t>
            </a:r>
            <a:endParaRPr sz="3100">
              <a:solidFill>
                <a:schemeClr val="lt1"/>
              </a:solidFill>
            </a:endParaRPr>
          </a:p>
          <a:p>
            <a:pPr marL="914400" lvl="1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execv()</a:t>
            </a:r>
            <a:endParaRPr sz="3100">
              <a:solidFill>
                <a:schemeClr val="lt1"/>
              </a:solidFill>
            </a:endParaRPr>
          </a:p>
          <a:p>
            <a:pPr marL="914400" lvl="1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execve()</a:t>
            </a:r>
            <a:endParaRPr sz="3100">
              <a:solidFill>
                <a:schemeClr val="lt1"/>
              </a:solidFill>
            </a:endParaRPr>
          </a:p>
          <a:p>
            <a:pPr marL="914400" lvl="1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execvp()</a:t>
            </a:r>
            <a:endParaRPr sz="3100">
              <a:solidFill>
                <a:schemeClr val="lt1"/>
              </a:solidFill>
            </a:endParaRPr>
          </a:p>
          <a:p>
            <a:pPr marL="914400" lvl="1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execvpe()</a:t>
            </a:r>
            <a:endParaRPr sz="3100">
              <a:solidFill>
                <a:schemeClr val="lt1"/>
              </a:solidFill>
            </a:endParaRPr>
          </a:p>
          <a:p>
            <a:pPr marL="914400" lvl="1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Etc… see lecture slides for more examples on different exec functions</a:t>
            </a:r>
            <a:endParaRPr sz="3100">
              <a:solidFill>
                <a:schemeClr val="lt1"/>
              </a:solidFill>
            </a:endParaRPr>
          </a:p>
          <a:p>
            <a:pPr marL="457200" lvl="0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Let’s focus on execvp() for the time being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execvp() Call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905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 b="1">
                <a:solidFill>
                  <a:schemeClr val="lt1"/>
                </a:solidFill>
              </a:rPr>
              <a:t>int execvp(const char* cmd, const char* args[]) </a:t>
            </a:r>
            <a:endParaRPr sz="3000" b="1">
              <a:solidFill>
                <a:schemeClr val="lt1"/>
              </a:solidFill>
            </a:endParaRPr>
          </a:p>
          <a:p>
            <a:pPr marL="914400" lvl="1" indent="-3905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000">
                <a:solidFill>
                  <a:schemeClr val="lt1"/>
                </a:solidFill>
              </a:rPr>
              <a:t>Cmd is the command we want to execute</a:t>
            </a:r>
            <a:endParaRPr sz="3000">
              <a:solidFill>
                <a:schemeClr val="lt1"/>
              </a:solidFill>
            </a:endParaRPr>
          </a:p>
          <a:p>
            <a:pPr marL="1371600" lvl="2" indent="-3905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000">
                <a:solidFill>
                  <a:schemeClr val="lt1"/>
                </a:solidFill>
              </a:rPr>
              <a:t>ls, cd, open, etc.</a:t>
            </a:r>
            <a:endParaRPr sz="3000">
              <a:solidFill>
                <a:schemeClr val="lt1"/>
              </a:solidFill>
            </a:endParaRPr>
          </a:p>
          <a:p>
            <a:pPr marL="914400" lvl="1" indent="-3905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000">
                <a:solidFill>
                  <a:schemeClr val="lt1"/>
                </a:solidFill>
              </a:rPr>
              <a:t>The args array is an array of strings to be executed (</a:t>
            </a:r>
            <a:r>
              <a:rPr lang="en" sz="3000" b="1">
                <a:solidFill>
                  <a:schemeClr val="lt1"/>
                </a:solidFill>
              </a:rPr>
              <a:t>including</a:t>
            </a:r>
            <a:r>
              <a:rPr lang="en" sz="3000">
                <a:solidFill>
                  <a:schemeClr val="lt1"/>
                </a:solidFill>
              </a:rPr>
              <a:t> the command we’re executing)</a:t>
            </a:r>
            <a:endParaRPr sz="3000">
              <a:solidFill>
                <a:schemeClr val="lt1"/>
              </a:solidFill>
            </a:endParaRPr>
          </a:p>
          <a:p>
            <a:pPr marL="914400" lvl="1" indent="-3905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000">
                <a:solidFill>
                  <a:schemeClr val="lt1"/>
                </a:solidFill>
              </a:rPr>
              <a:t>We can compile programs, run shell commands, open google chrome, etc.</a:t>
            </a:r>
            <a:endParaRPr sz="3000">
              <a:solidFill>
                <a:schemeClr val="lt1"/>
              </a:solidFill>
            </a:endParaRPr>
          </a:p>
          <a:p>
            <a:pPr marL="914400" lvl="1" indent="-3905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000">
                <a:solidFill>
                  <a:schemeClr val="lt1"/>
                </a:solidFill>
              </a:rPr>
              <a:t>Even open Minecraft!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execvp() Call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In essence, the exec call will allow the process (whichever process it may be) to start running another executable</a:t>
            </a:r>
            <a:endParaRPr sz="300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So how can we run commands?</a:t>
            </a:r>
            <a:endParaRPr sz="300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Well, commands themselves have executables</a:t>
            </a:r>
            <a:endParaRPr sz="300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Hence, in our example on the slides, we use the executable </a:t>
            </a:r>
            <a:r>
              <a:rPr lang="en" sz="3000" b="1">
                <a:solidFill>
                  <a:schemeClr val="lt1"/>
                </a:solidFill>
              </a:rPr>
              <a:t>“/usr/bin/ls” </a:t>
            </a:r>
            <a:r>
              <a:rPr lang="en" sz="3000">
                <a:solidFill>
                  <a:schemeClr val="lt1"/>
                </a:solidFill>
              </a:rPr>
              <a:t>when trying to run ls (at least, for execv)</a:t>
            </a:r>
            <a:endParaRPr sz="300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For the sake of using execvp, we can pass in the commands we want to use directly</a:t>
            </a:r>
            <a:endParaRPr sz="300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For example, to run the command cd my_dir:</a:t>
            </a:r>
            <a:endParaRPr sz="3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execvp(“cd”, {“cd”, “my_dir”})</a:t>
            </a:r>
            <a:endParaRPr sz="3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 Important Topic - Fork Tracing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4" name="Google Shape;254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Since we can fork from a parent, call fork again, and again, and again… our programs can become confusing</a:t>
            </a:r>
            <a:endParaRPr sz="300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It’s also important to remember that our processes can be interrupted at </a:t>
            </a:r>
            <a:r>
              <a:rPr lang="en" sz="3000" b="1">
                <a:solidFill>
                  <a:schemeClr val="lt1"/>
                </a:solidFill>
              </a:rPr>
              <a:t>any</a:t>
            </a:r>
            <a:r>
              <a:rPr lang="en" sz="3000">
                <a:solidFill>
                  <a:schemeClr val="lt1"/>
                </a:solidFill>
              </a:rPr>
              <a:t> time, and execution for another process can begin</a:t>
            </a:r>
            <a:endParaRPr sz="300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Thus, the order in which we fork() is </a:t>
            </a:r>
            <a:r>
              <a:rPr lang="en" sz="3000" b="1">
                <a:solidFill>
                  <a:schemeClr val="lt1"/>
                </a:solidFill>
              </a:rPr>
              <a:t>NOT</a:t>
            </a:r>
            <a:r>
              <a:rPr lang="en" sz="3000">
                <a:solidFill>
                  <a:schemeClr val="lt1"/>
                </a:solidFill>
              </a:rPr>
              <a:t> the order in which the processes will run</a:t>
            </a:r>
            <a:endParaRPr sz="300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The order in which they run is determined by the Operating System Scheduler (which you’ll learn more about in future courses)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 Important Topic - Fork Tracing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When discussing fork tracing, we need to determine which possible orders the processes can run in</a:t>
            </a:r>
            <a:endParaRPr sz="300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Since we can use instructions like wait(), we can limit these number of possible orders</a:t>
            </a:r>
            <a:endParaRPr sz="300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However, we still need to trace which outputs are possible with a given program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Can We Declare Function Pointers?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5"/>
                </a:solidFill>
              </a:rPr>
              <a:t>return_type (*pointer_name)(list,of,argument,types);</a:t>
            </a:r>
            <a:endParaRPr sz="35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66395" algn="l" rtl="0"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Let’s dissect this</a:t>
            </a:r>
            <a:endParaRPr sz="3100">
              <a:solidFill>
                <a:schemeClr val="lt1"/>
              </a:solidFill>
            </a:endParaRPr>
          </a:p>
          <a:p>
            <a:pPr marL="914400" lvl="1" indent="-3663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First, we’ll start by declaring the functions return type</a:t>
            </a:r>
            <a:endParaRPr sz="3100">
              <a:solidFill>
                <a:schemeClr val="lt1"/>
              </a:solidFill>
            </a:endParaRPr>
          </a:p>
          <a:p>
            <a:pPr marL="1371600" lvl="2" indent="-3663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void, int, long, double char*, etc.</a:t>
            </a:r>
            <a:endParaRPr sz="3100">
              <a:solidFill>
                <a:schemeClr val="lt1"/>
              </a:solidFill>
            </a:endParaRPr>
          </a:p>
          <a:p>
            <a:pPr marL="914400" lvl="1" indent="-3663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Next, the actual pointer variable to the function</a:t>
            </a:r>
            <a:endParaRPr sz="3100">
              <a:solidFill>
                <a:schemeClr val="lt1"/>
              </a:solidFill>
            </a:endParaRPr>
          </a:p>
          <a:p>
            <a:pPr marL="1371600" lvl="2" indent="-3663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*pointer_name is your choice of variable name, not the actual function name</a:t>
            </a:r>
            <a:endParaRPr sz="3100">
              <a:solidFill>
                <a:schemeClr val="lt1"/>
              </a:solidFill>
            </a:endParaRPr>
          </a:p>
          <a:p>
            <a:pPr marL="914400" lvl="1" indent="-3663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Lastly, a list of argument types</a:t>
            </a:r>
            <a:endParaRPr sz="3100">
              <a:solidFill>
                <a:schemeClr val="lt1"/>
              </a:solidFill>
            </a:endParaRPr>
          </a:p>
          <a:p>
            <a:pPr marL="1371600" lvl="2" indent="-3663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So we know what kind of arguments we need to pass when dereferencing our function pointer</a:t>
            </a:r>
            <a:endParaRPr sz="3100">
              <a:solidFill>
                <a:schemeClr val="lt1"/>
              </a:solidFill>
            </a:endParaRPr>
          </a:p>
          <a:p>
            <a:pPr marL="1371600" lvl="2" indent="-3663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(int, int), (double, int), (int*, char*), etc.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Fork Tracing Example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969" y="1017725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 Certain Print Orders Happen?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2" name="Google Shape;27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95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Can we have an order of 2, 3, 4, 5, 1?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 Certain Print Orders Happen?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9" name="Google Shape;279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95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3000">
                <a:solidFill>
                  <a:schemeClr val="lt1"/>
                </a:solidFill>
              </a:rPr>
              <a:t>Can we have an order of 2, 3, 4, 5, 1?</a:t>
            </a:r>
            <a:endParaRPr sz="3000">
              <a:solidFill>
                <a:schemeClr val="lt1"/>
              </a:solidFill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" sz="3000">
                <a:solidFill>
                  <a:schemeClr val="lt1"/>
                </a:solidFill>
              </a:rPr>
              <a:t>NO! But why?</a:t>
            </a:r>
            <a:endParaRPr sz="3000">
              <a:solidFill>
                <a:schemeClr val="lt1"/>
              </a:solidFill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" sz="3000">
                <a:solidFill>
                  <a:schemeClr val="lt1"/>
                </a:solidFill>
              </a:rPr>
              <a:t>At the beginning, there’s only one parent thread, so 1 must ALWAYS be printed first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 Certain Print Orders Happen?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95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2400" dirty="0">
                <a:solidFill>
                  <a:schemeClr val="lt1"/>
                </a:solidFill>
              </a:rPr>
              <a:t>Can we have an order of 2, 3, 4, 5, 1?</a:t>
            </a:r>
            <a:endParaRPr sz="2400" dirty="0">
              <a:solidFill>
                <a:schemeClr val="lt1"/>
              </a:solidFill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" sz="2400" dirty="0">
                <a:solidFill>
                  <a:schemeClr val="lt1"/>
                </a:solidFill>
              </a:rPr>
              <a:t>NO! But why?</a:t>
            </a:r>
            <a:endParaRPr sz="2400" dirty="0">
              <a:solidFill>
                <a:schemeClr val="lt1"/>
              </a:solidFill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" sz="2400" dirty="0">
                <a:solidFill>
                  <a:schemeClr val="lt1"/>
                </a:solidFill>
              </a:rPr>
              <a:t>At the beginning, there’s only one parent thread, so 1 must ALWAYS be printed first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" sz="2400" dirty="0">
                <a:solidFill>
                  <a:schemeClr val="lt1"/>
                </a:solidFill>
              </a:rPr>
              <a:t>What about the order 1, 2, 3, 4, 5 happen?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 Certain Print Orders Happen?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3" name="Google Shape;293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95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Can we have an order of 2, 3, 4, 5, 1?</a:t>
            </a:r>
            <a:endParaRPr sz="3000">
              <a:solidFill>
                <a:schemeClr val="lt1"/>
              </a:solidFill>
            </a:endParaRPr>
          </a:p>
          <a:p>
            <a:pPr marL="914400" lvl="1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000">
                <a:solidFill>
                  <a:schemeClr val="lt1"/>
                </a:solidFill>
              </a:rPr>
              <a:t>NO! But why?</a:t>
            </a:r>
            <a:endParaRPr sz="3000">
              <a:solidFill>
                <a:schemeClr val="lt1"/>
              </a:solidFill>
            </a:endParaRPr>
          </a:p>
          <a:p>
            <a:pPr marL="914400" lvl="1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000">
                <a:solidFill>
                  <a:schemeClr val="lt1"/>
                </a:solidFill>
              </a:rPr>
              <a:t>At the beginning, there’s only one parent thread, so 1 must ALWAYS be printed first</a:t>
            </a:r>
            <a:endParaRPr sz="3000">
              <a:solidFill>
                <a:schemeClr val="lt1"/>
              </a:solidFill>
            </a:endParaRPr>
          </a:p>
          <a:p>
            <a:pPr marL="457200" lvl="0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000">
                <a:solidFill>
                  <a:schemeClr val="lt1"/>
                </a:solidFill>
              </a:rPr>
              <a:t>What about the order 1, 2, 3, 4, 5 happen?</a:t>
            </a:r>
            <a:endParaRPr sz="3000">
              <a:solidFill>
                <a:schemeClr val="lt1"/>
              </a:solidFill>
            </a:endParaRPr>
          </a:p>
          <a:p>
            <a:pPr marL="914400" lvl="1" indent="-37623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000">
                <a:solidFill>
                  <a:schemeClr val="lt1"/>
                </a:solidFill>
              </a:rPr>
              <a:t>NO! Because the first parent thread waits for the child to finish, so 2 can only be printed after the child finishes executing (after 3 and 4… but NOT 5)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a Fork Tree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0" name="Google Shape;300;p51"/>
          <p:cNvSpPr txBox="1"/>
          <p:nvPr/>
        </p:nvSpPr>
        <p:spPr>
          <a:xfrm>
            <a:off x="976500" y="10177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p51"/>
          <p:cNvSpPr txBox="1"/>
          <p:nvPr/>
        </p:nvSpPr>
        <p:spPr>
          <a:xfrm>
            <a:off x="694500" y="16331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2" name="Google Shape;302;p51"/>
          <p:cNvCxnSpPr>
            <a:stCxn id="300" idx="2"/>
            <a:endCxn id="301" idx="0"/>
          </p:cNvCxnSpPr>
          <p:nvPr/>
        </p:nvCxnSpPr>
        <p:spPr>
          <a:xfrm>
            <a:off x="1178550" y="14179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a Fork Tree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9" name="Google Shape;309;p52"/>
          <p:cNvSpPr txBox="1"/>
          <p:nvPr/>
        </p:nvSpPr>
        <p:spPr>
          <a:xfrm>
            <a:off x="976500" y="10177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52"/>
          <p:cNvSpPr txBox="1"/>
          <p:nvPr/>
        </p:nvSpPr>
        <p:spPr>
          <a:xfrm>
            <a:off x="694500" y="16331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1" name="Google Shape;311;p52"/>
          <p:cNvCxnSpPr>
            <a:stCxn id="309" idx="2"/>
            <a:endCxn id="310" idx="0"/>
          </p:cNvCxnSpPr>
          <p:nvPr/>
        </p:nvCxnSpPr>
        <p:spPr>
          <a:xfrm>
            <a:off x="1178550" y="14179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52"/>
          <p:cNvCxnSpPr>
            <a:stCxn id="310" idx="2"/>
            <a:endCxn id="313" idx="0"/>
          </p:cNvCxnSpPr>
          <p:nvPr/>
        </p:nvCxnSpPr>
        <p:spPr>
          <a:xfrm>
            <a:off x="1178550" y="20333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52"/>
          <p:cNvSpPr txBox="1"/>
          <p:nvPr/>
        </p:nvSpPr>
        <p:spPr>
          <a:xfrm>
            <a:off x="9765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52"/>
          <p:cNvSpPr txBox="1"/>
          <p:nvPr/>
        </p:nvSpPr>
        <p:spPr>
          <a:xfrm>
            <a:off x="24758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5" name="Google Shape;315;p52"/>
          <p:cNvCxnSpPr>
            <a:stCxn id="310" idx="2"/>
            <a:endCxn id="314" idx="0"/>
          </p:cNvCxnSpPr>
          <p:nvPr/>
        </p:nvCxnSpPr>
        <p:spPr>
          <a:xfrm>
            <a:off x="1178550" y="2033325"/>
            <a:ext cx="14994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6" name="Google Shape;3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a Fork Tree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2" name="Google Shape;322;p53"/>
          <p:cNvSpPr txBox="1"/>
          <p:nvPr/>
        </p:nvSpPr>
        <p:spPr>
          <a:xfrm>
            <a:off x="976500" y="10177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53"/>
          <p:cNvSpPr txBox="1"/>
          <p:nvPr/>
        </p:nvSpPr>
        <p:spPr>
          <a:xfrm>
            <a:off x="694500" y="16331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4" name="Google Shape;324;p53"/>
          <p:cNvCxnSpPr>
            <a:stCxn id="322" idx="2"/>
            <a:endCxn id="323" idx="0"/>
          </p:cNvCxnSpPr>
          <p:nvPr/>
        </p:nvCxnSpPr>
        <p:spPr>
          <a:xfrm>
            <a:off x="1178550" y="14179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53"/>
          <p:cNvCxnSpPr>
            <a:stCxn id="323" idx="2"/>
            <a:endCxn id="326" idx="0"/>
          </p:cNvCxnSpPr>
          <p:nvPr/>
        </p:nvCxnSpPr>
        <p:spPr>
          <a:xfrm>
            <a:off x="1178550" y="20333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53"/>
          <p:cNvSpPr txBox="1"/>
          <p:nvPr/>
        </p:nvSpPr>
        <p:spPr>
          <a:xfrm>
            <a:off x="9765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53"/>
          <p:cNvSpPr txBox="1"/>
          <p:nvPr/>
        </p:nvSpPr>
        <p:spPr>
          <a:xfrm>
            <a:off x="24758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8" name="Google Shape;328;p53"/>
          <p:cNvCxnSpPr>
            <a:stCxn id="323" idx="2"/>
            <a:endCxn id="327" idx="0"/>
          </p:cNvCxnSpPr>
          <p:nvPr/>
        </p:nvCxnSpPr>
        <p:spPr>
          <a:xfrm>
            <a:off x="1178550" y="2033325"/>
            <a:ext cx="14994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53"/>
          <p:cNvCxnSpPr>
            <a:stCxn id="326" idx="2"/>
            <a:endCxn id="330" idx="0"/>
          </p:cNvCxnSpPr>
          <p:nvPr/>
        </p:nvCxnSpPr>
        <p:spPr>
          <a:xfrm>
            <a:off x="11785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0" name="Google Shape;330;p53"/>
          <p:cNvSpPr txBox="1"/>
          <p:nvPr/>
        </p:nvSpPr>
        <p:spPr>
          <a:xfrm>
            <a:off x="6945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Wait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21938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2" name="Google Shape;332;p53"/>
          <p:cNvCxnSpPr>
            <a:stCxn id="327" idx="2"/>
            <a:endCxn id="331" idx="0"/>
          </p:cNvCxnSpPr>
          <p:nvPr/>
        </p:nvCxnSpPr>
        <p:spPr>
          <a:xfrm>
            <a:off x="26778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a Fork Tree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976500" y="10177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694500" y="16331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1" name="Google Shape;341;p54"/>
          <p:cNvCxnSpPr>
            <a:stCxn id="339" idx="2"/>
            <a:endCxn id="340" idx="0"/>
          </p:cNvCxnSpPr>
          <p:nvPr/>
        </p:nvCxnSpPr>
        <p:spPr>
          <a:xfrm>
            <a:off x="1178550" y="14179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54"/>
          <p:cNvCxnSpPr>
            <a:stCxn id="340" idx="2"/>
            <a:endCxn id="343" idx="0"/>
          </p:cNvCxnSpPr>
          <p:nvPr/>
        </p:nvCxnSpPr>
        <p:spPr>
          <a:xfrm>
            <a:off x="1178550" y="20333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p54"/>
          <p:cNvSpPr txBox="1"/>
          <p:nvPr/>
        </p:nvSpPr>
        <p:spPr>
          <a:xfrm>
            <a:off x="9765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54"/>
          <p:cNvSpPr txBox="1"/>
          <p:nvPr/>
        </p:nvSpPr>
        <p:spPr>
          <a:xfrm>
            <a:off x="24758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5" name="Google Shape;345;p54"/>
          <p:cNvCxnSpPr>
            <a:stCxn id="340" idx="2"/>
            <a:endCxn id="344" idx="0"/>
          </p:cNvCxnSpPr>
          <p:nvPr/>
        </p:nvCxnSpPr>
        <p:spPr>
          <a:xfrm>
            <a:off x="1178550" y="2033325"/>
            <a:ext cx="14994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p54"/>
          <p:cNvCxnSpPr>
            <a:stCxn id="343" idx="2"/>
            <a:endCxn id="347" idx="0"/>
          </p:cNvCxnSpPr>
          <p:nvPr/>
        </p:nvCxnSpPr>
        <p:spPr>
          <a:xfrm>
            <a:off x="11785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Google Shape;347;p54"/>
          <p:cNvSpPr txBox="1"/>
          <p:nvPr/>
        </p:nvSpPr>
        <p:spPr>
          <a:xfrm>
            <a:off x="6945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Wait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54"/>
          <p:cNvSpPr txBox="1"/>
          <p:nvPr/>
        </p:nvSpPr>
        <p:spPr>
          <a:xfrm>
            <a:off x="21938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9" name="Google Shape;349;p54"/>
          <p:cNvCxnSpPr>
            <a:stCxn id="344" idx="2"/>
            <a:endCxn id="348" idx="0"/>
          </p:cNvCxnSpPr>
          <p:nvPr/>
        </p:nvCxnSpPr>
        <p:spPr>
          <a:xfrm>
            <a:off x="26778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54"/>
          <p:cNvCxnSpPr>
            <a:stCxn id="348" idx="2"/>
            <a:endCxn id="351" idx="0"/>
          </p:cNvCxnSpPr>
          <p:nvPr/>
        </p:nvCxnSpPr>
        <p:spPr>
          <a:xfrm>
            <a:off x="2677850" y="32641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p54"/>
          <p:cNvSpPr txBox="1"/>
          <p:nvPr/>
        </p:nvSpPr>
        <p:spPr>
          <a:xfrm>
            <a:off x="2475800" y="34793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2" name="Google Shape;352;p54"/>
          <p:cNvCxnSpPr>
            <a:stCxn id="348" idx="2"/>
            <a:endCxn id="353" idx="0"/>
          </p:cNvCxnSpPr>
          <p:nvPr/>
        </p:nvCxnSpPr>
        <p:spPr>
          <a:xfrm>
            <a:off x="2677850" y="3264125"/>
            <a:ext cx="14487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3" name="Google Shape;353;p54"/>
          <p:cNvSpPr txBox="1"/>
          <p:nvPr/>
        </p:nvSpPr>
        <p:spPr>
          <a:xfrm>
            <a:off x="3924600" y="34793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a Fork Tree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0" name="Google Shape;360;p55"/>
          <p:cNvSpPr txBox="1"/>
          <p:nvPr/>
        </p:nvSpPr>
        <p:spPr>
          <a:xfrm>
            <a:off x="976500" y="10177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55"/>
          <p:cNvSpPr txBox="1"/>
          <p:nvPr/>
        </p:nvSpPr>
        <p:spPr>
          <a:xfrm>
            <a:off x="694500" y="16331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2" name="Google Shape;362;p55"/>
          <p:cNvCxnSpPr>
            <a:stCxn id="360" idx="2"/>
            <a:endCxn id="361" idx="0"/>
          </p:cNvCxnSpPr>
          <p:nvPr/>
        </p:nvCxnSpPr>
        <p:spPr>
          <a:xfrm>
            <a:off x="1178550" y="14179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55"/>
          <p:cNvCxnSpPr>
            <a:stCxn id="361" idx="2"/>
            <a:endCxn id="364" idx="0"/>
          </p:cNvCxnSpPr>
          <p:nvPr/>
        </p:nvCxnSpPr>
        <p:spPr>
          <a:xfrm>
            <a:off x="1178550" y="20333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4" name="Google Shape;364;p55"/>
          <p:cNvSpPr txBox="1"/>
          <p:nvPr/>
        </p:nvSpPr>
        <p:spPr>
          <a:xfrm>
            <a:off x="9765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24758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6" name="Google Shape;366;p55"/>
          <p:cNvCxnSpPr>
            <a:stCxn id="361" idx="2"/>
            <a:endCxn id="365" idx="0"/>
          </p:cNvCxnSpPr>
          <p:nvPr/>
        </p:nvCxnSpPr>
        <p:spPr>
          <a:xfrm>
            <a:off x="1178550" y="2033325"/>
            <a:ext cx="14994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55"/>
          <p:cNvCxnSpPr>
            <a:stCxn id="364" idx="2"/>
            <a:endCxn id="368" idx="0"/>
          </p:cNvCxnSpPr>
          <p:nvPr/>
        </p:nvCxnSpPr>
        <p:spPr>
          <a:xfrm>
            <a:off x="11785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8" name="Google Shape;368;p55"/>
          <p:cNvSpPr txBox="1"/>
          <p:nvPr/>
        </p:nvSpPr>
        <p:spPr>
          <a:xfrm>
            <a:off x="6945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Wait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55"/>
          <p:cNvSpPr txBox="1"/>
          <p:nvPr/>
        </p:nvSpPr>
        <p:spPr>
          <a:xfrm>
            <a:off x="21938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0" name="Google Shape;370;p55"/>
          <p:cNvCxnSpPr>
            <a:stCxn id="365" idx="2"/>
            <a:endCxn id="369" idx="0"/>
          </p:cNvCxnSpPr>
          <p:nvPr/>
        </p:nvCxnSpPr>
        <p:spPr>
          <a:xfrm>
            <a:off x="26778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55"/>
          <p:cNvCxnSpPr>
            <a:stCxn id="369" idx="2"/>
            <a:endCxn id="372" idx="0"/>
          </p:cNvCxnSpPr>
          <p:nvPr/>
        </p:nvCxnSpPr>
        <p:spPr>
          <a:xfrm>
            <a:off x="2677850" y="32641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2" name="Google Shape;372;p55"/>
          <p:cNvSpPr txBox="1"/>
          <p:nvPr/>
        </p:nvSpPr>
        <p:spPr>
          <a:xfrm>
            <a:off x="2475800" y="34793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3" name="Google Shape;373;p55"/>
          <p:cNvCxnSpPr>
            <a:stCxn id="369" idx="2"/>
            <a:endCxn id="374" idx="0"/>
          </p:cNvCxnSpPr>
          <p:nvPr/>
        </p:nvCxnSpPr>
        <p:spPr>
          <a:xfrm>
            <a:off x="2677850" y="3264125"/>
            <a:ext cx="14487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55"/>
          <p:cNvCxnSpPr>
            <a:stCxn id="372" idx="2"/>
          </p:cNvCxnSpPr>
          <p:nvPr/>
        </p:nvCxnSpPr>
        <p:spPr>
          <a:xfrm>
            <a:off x="2677850" y="38795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p55"/>
          <p:cNvSpPr txBox="1"/>
          <p:nvPr/>
        </p:nvSpPr>
        <p:spPr>
          <a:xfrm>
            <a:off x="3924600" y="34793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6" name="Google Shape;376;p55"/>
          <p:cNvCxnSpPr>
            <a:stCxn id="374" idx="2"/>
          </p:cNvCxnSpPr>
          <p:nvPr/>
        </p:nvCxnSpPr>
        <p:spPr>
          <a:xfrm>
            <a:off x="4126650" y="38795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55"/>
          <p:cNvSpPr txBox="1"/>
          <p:nvPr/>
        </p:nvSpPr>
        <p:spPr>
          <a:xfrm>
            <a:off x="2193800" y="4094725"/>
            <a:ext cx="968100" cy="61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4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55"/>
          <p:cNvSpPr txBox="1"/>
          <p:nvPr/>
        </p:nvSpPr>
        <p:spPr>
          <a:xfrm>
            <a:off x="3642600" y="4094725"/>
            <a:ext cx="968100" cy="61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5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9" name="Google Shape;3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Can We Declare Function Pointers?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How can we call the functions we point to?</a:t>
            </a:r>
            <a:endParaRPr sz="3100">
              <a:solidFill>
                <a:schemeClr val="lt1"/>
              </a:solidFill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●"/>
            </a:pPr>
            <a:r>
              <a:rPr lang="en" sz="3100">
                <a:solidFill>
                  <a:schemeClr val="lt1"/>
                </a:solidFill>
              </a:rPr>
              <a:t>Well, in one of two ways</a:t>
            </a:r>
            <a:endParaRPr sz="3100">
              <a:solidFill>
                <a:schemeClr val="lt1"/>
              </a:solidFill>
            </a:endParaRPr>
          </a:p>
          <a:p>
            <a:pPr marL="914400" lvl="1" indent="-425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Char char="○"/>
            </a:pPr>
            <a:r>
              <a:rPr lang="en" sz="3100">
                <a:solidFill>
                  <a:schemeClr val="lt1"/>
                </a:solidFill>
              </a:rPr>
              <a:t>If we are explicitly declaring a function pointer to one of our written functions:</a:t>
            </a:r>
            <a:endParaRPr sz="3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5"/>
                </a:solidFill>
              </a:rPr>
              <a:t>type (*ptr1)(int, int) = &amp;fun1;</a:t>
            </a:r>
            <a:endParaRPr sz="31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chemeClr val="accent5"/>
                </a:solidFill>
              </a:rPr>
              <a:t>type (*ptr1)(int, int) = fun1;</a:t>
            </a:r>
            <a:endParaRPr sz="3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a Fork Tree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976500" y="10177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p56"/>
          <p:cNvSpPr txBox="1"/>
          <p:nvPr/>
        </p:nvSpPr>
        <p:spPr>
          <a:xfrm>
            <a:off x="694500" y="16331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7" name="Google Shape;387;p56"/>
          <p:cNvCxnSpPr>
            <a:stCxn id="385" idx="2"/>
            <a:endCxn id="386" idx="0"/>
          </p:cNvCxnSpPr>
          <p:nvPr/>
        </p:nvCxnSpPr>
        <p:spPr>
          <a:xfrm>
            <a:off x="1178550" y="14179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56"/>
          <p:cNvCxnSpPr>
            <a:stCxn id="386" idx="2"/>
            <a:endCxn id="389" idx="0"/>
          </p:cNvCxnSpPr>
          <p:nvPr/>
        </p:nvCxnSpPr>
        <p:spPr>
          <a:xfrm>
            <a:off x="1178550" y="20333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p56"/>
          <p:cNvSpPr txBox="1"/>
          <p:nvPr/>
        </p:nvSpPr>
        <p:spPr>
          <a:xfrm>
            <a:off x="9765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56"/>
          <p:cNvSpPr txBox="1"/>
          <p:nvPr/>
        </p:nvSpPr>
        <p:spPr>
          <a:xfrm>
            <a:off x="24758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1" name="Google Shape;391;p56"/>
          <p:cNvCxnSpPr>
            <a:stCxn id="386" idx="2"/>
            <a:endCxn id="390" idx="0"/>
          </p:cNvCxnSpPr>
          <p:nvPr/>
        </p:nvCxnSpPr>
        <p:spPr>
          <a:xfrm>
            <a:off x="1178550" y="2033325"/>
            <a:ext cx="14994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56"/>
          <p:cNvCxnSpPr>
            <a:stCxn id="389" idx="2"/>
            <a:endCxn id="393" idx="0"/>
          </p:cNvCxnSpPr>
          <p:nvPr/>
        </p:nvCxnSpPr>
        <p:spPr>
          <a:xfrm>
            <a:off x="11785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3" name="Google Shape;393;p56"/>
          <p:cNvSpPr txBox="1"/>
          <p:nvPr/>
        </p:nvSpPr>
        <p:spPr>
          <a:xfrm>
            <a:off x="6945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Wait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56"/>
          <p:cNvSpPr txBox="1"/>
          <p:nvPr/>
        </p:nvSpPr>
        <p:spPr>
          <a:xfrm>
            <a:off x="694500" y="34793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5" name="Google Shape;395;p56"/>
          <p:cNvCxnSpPr>
            <a:stCxn id="393" idx="2"/>
            <a:endCxn id="394" idx="0"/>
          </p:cNvCxnSpPr>
          <p:nvPr/>
        </p:nvCxnSpPr>
        <p:spPr>
          <a:xfrm>
            <a:off x="1178550" y="32641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" name="Google Shape;396;p56"/>
          <p:cNvSpPr txBox="1"/>
          <p:nvPr/>
        </p:nvSpPr>
        <p:spPr>
          <a:xfrm>
            <a:off x="21938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7" name="Google Shape;397;p56"/>
          <p:cNvCxnSpPr>
            <a:stCxn id="390" idx="2"/>
            <a:endCxn id="396" idx="0"/>
          </p:cNvCxnSpPr>
          <p:nvPr/>
        </p:nvCxnSpPr>
        <p:spPr>
          <a:xfrm>
            <a:off x="26778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p56"/>
          <p:cNvCxnSpPr>
            <a:stCxn id="396" idx="2"/>
            <a:endCxn id="399" idx="0"/>
          </p:cNvCxnSpPr>
          <p:nvPr/>
        </p:nvCxnSpPr>
        <p:spPr>
          <a:xfrm>
            <a:off x="2677850" y="32641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9" name="Google Shape;399;p56"/>
          <p:cNvSpPr txBox="1"/>
          <p:nvPr/>
        </p:nvSpPr>
        <p:spPr>
          <a:xfrm>
            <a:off x="2475800" y="34793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0" name="Google Shape;400;p56"/>
          <p:cNvCxnSpPr>
            <a:stCxn id="396" idx="2"/>
            <a:endCxn id="401" idx="0"/>
          </p:cNvCxnSpPr>
          <p:nvPr/>
        </p:nvCxnSpPr>
        <p:spPr>
          <a:xfrm>
            <a:off x="2677850" y="3264125"/>
            <a:ext cx="14487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56"/>
          <p:cNvCxnSpPr>
            <a:stCxn id="399" idx="2"/>
          </p:cNvCxnSpPr>
          <p:nvPr/>
        </p:nvCxnSpPr>
        <p:spPr>
          <a:xfrm>
            <a:off x="2677850" y="38795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56"/>
          <p:cNvSpPr txBox="1"/>
          <p:nvPr/>
        </p:nvSpPr>
        <p:spPr>
          <a:xfrm>
            <a:off x="3924600" y="34793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3" name="Google Shape;403;p56"/>
          <p:cNvCxnSpPr>
            <a:stCxn id="401" idx="2"/>
          </p:cNvCxnSpPr>
          <p:nvPr/>
        </p:nvCxnSpPr>
        <p:spPr>
          <a:xfrm>
            <a:off x="4126650" y="38795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4" name="Google Shape;404;p56"/>
          <p:cNvSpPr txBox="1"/>
          <p:nvPr/>
        </p:nvSpPr>
        <p:spPr>
          <a:xfrm>
            <a:off x="2193800" y="4094725"/>
            <a:ext cx="968100" cy="61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4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56"/>
          <p:cNvSpPr txBox="1"/>
          <p:nvPr/>
        </p:nvSpPr>
        <p:spPr>
          <a:xfrm>
            <a:off x="3642600" y="4094725"/>
            <a:ext cx="968100" cy="61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5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6" name="Google Shape;406;p56"/>
          <p:cNvCxnSpPr>
            <a:stCxn id="404" idx="1"/>
            <a:endCxn id="393" idx="3"/>
          </p:cNvCxnSpPr>
          <p:nvPr/>
        </p:nvCxnSpPr>
        <p:spPr>
          <a:xfrm rot="10800000">
            <a:off x="1662500" y="3063925"/>
            <a:ext cx="531300" cy="133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7" name="Google Shape;4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a Fork Tree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13" name="Google Shape;413;p57"/>
          <p:cNvSpPr txBox="1"/>
          <p:nvPr/>
        </p:nvSpPr>
        <p:spPr>
          <a:xfrm>
            <a:off x="976500" y="10177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57"/>
          <p:cNvSpPr txBox="1"/>
          <p:nvPr/>
        </p:nvSpPr>
        <p:spPr>
          <a:xfrm>
            <a:off x="694500" y="16331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5" name="Google Shape;415;p57"/>
          <p:cNvCxnSpPr>
            <a:stCxn id="413" idx="2"/>
            <a:endCxn id="414" idx="0"/>
          </p:cNvCxnSpPr>
          <p:nvPr/>
        </p:nvCxnSpPr>
        <p:spPr>
          <a:xfrm>
            <a:off x="1178550" y="14179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57"/>
          <p:cNvCxnSpPr>
            <a:stCxn id="414" idx="2"/>
            <a:endCxn id="417" idx="0"/>
          </p:cNvCxnSpPr>
          <p:nvPr/>
        </p:nvCxnSpPr>
        <p:spPr>
          <a:xfrm>
            <a:off x="1178550" y="20333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p57"/>
          <p:cNvSpPr txBox="1"/>
          <p:nvPr/>
        </p:nvSpPr>
        <p:spPr>
          <a:xfrm>
            <a:off x="9765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475800" y="22485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9" name="Google Shape;419;p57"/>
          <p:cNvCxnSpPr>
            <a:stCxn id="414" idx="2"/>
            <a:endCxn id="418" idx="0"/>
          </p:cNvCxnSpPr>
          <p:nvPr/>
        </p:nvCxnSpPr>
        <p:spPr>
          <a:xfrm>
            <a:off x="1178550" y="2033325"/>
            <a:ext cx="14994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57"/>
          <p:cNvCxnSpPr>
            <a:stCxn id="417" idx="2"/>
            <a:endCxn id="421" idx="0"/>
          </p:cNvCxnSpPr>
          <p:nvPr/>
        </p:nvCxnSpPr>
        <p:spPr>
          <a:xfrm>
            <a:off x="11785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57"/>
          <p:cNvSpPr txBox="1"/>
          <p:nvPr/>
        </p:nvSpPr>
        <p:spPr>
          <a:xfrm>
            <a:off x="6945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Wait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7"/>
          <p:cNvSpPr txBox="1"/>
          <p:nvPr/>
        </p:nvSpPr>
        <p:spPr>
          <a:xfrm>
            <a:off x="694500" y="3479325"/>
            <a:ext cx="968100" cy="61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3" name="Google Shape;423;p57"/>
          <p:cNvCxnSpPr>
            <a:stCxn id="421" idx="2"/>
            <a:endCxn id="422" idx="0"/>
          </p:cNvCxnSpPr>
          <p:nvPr/>
        </p:nvCxnSpPr>
        <p:spPr>
          <a:xfrm>
            <a:off x="1178550" y="32641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57"/>
          <p:cNvSpPr txBox="1"/>
          <p:nvPr/>
        </p:nvSpPr>
        <p:spPr>
          <a:xfrm>
            <a:off x="2193800" y="2863925"/>
            <a:ext cx="968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5" name="Google Shape;425;p57"/>
          <p:cNvCxnSpPr>
            <a:stCxn id="418" idx="2"/>
            <a:endCxn id="424" idx="0"/>
          </p:cNvCxnSpPr>
          <p:nvPr/>
        </p:nvCxnSpPr>
        <p:spPr>
          <a:xfrm>
            <a:off x="2677850" y="26487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57"/>
          <p:cNvCxnSpPr>
            <a:stCxn id="424" idx="2"/>
            <a:endCxn id="427" idx="0"/>
          </p:cNvCxnSpPr>
          <p:nvPr/>
        </p:nvCxnSpPr>
        <p:spPr>
          <a:xfrm>
            <a:off x="2677850" y="32641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57"/>
          <p:cNvSpPr txBox="1"/>
          <p:nvPr/>
        </p:nvSpPr>
        <p:spPr>
          <a:xfrm>
            <a:off x="2475800" y="34793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8" name="Google Shape;428;p57"/>
          <p:cNvCxnSpPr>
            <a:stCxn id="424" idx="2"/>
            <a:endCxn id="429" idx="0"/>
          </p:cNvCxnSpPr>
          <p:nvPr/>
        </p:nvCxnSpPr>
        <p:spPr>
          <a:xfrm>
            <a:off x="2677850" y="3264125"/>
            <a:ext cx="144870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57"/>
          <p:cNvCxnSpPr>
            <a:stCxn id="427" idx="2"/>
          </p:cNvCxnSpPr>
          <p:nvPr/>
        </p:nvCxnSpPr>
        <p:spPr>
          <a:xfrm>
            <a:off x="2677850" y="38795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57"/>
          <p:cNvSpPr txBox="1"/>
          <p:nvPr/>
        </p:nvSpPr>
        <p:spPr>
          <a:xfrm>
            <a:off x="3924600" y="3479325"/>
            <a:ext cx="404100" cy="400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1" name="Google Shape;431;p57"/>
          <p:cNvCxnSpPr>
            <a:stCxn id="429" idx="2"/>
          </p:cNvCxnSpPr>
          <p:nvPr/>
        </p:nvCxnSpPr>
        <p:spPr>
          <a:xfrm>
            <a:off x="4126650" y="3879525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57"/>
          <p:cNvSpPr txBox="1"/>
          <p:nvPr/>
        </p:nvSpPr>
        <p:spPr>
          <a:xfrm>
            <a:off x="2193800" y="4094725"/>
            <a:ext cx="968100" cy="61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4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3642600" y="4094725"/>
            <a:ext cx="968100" cy="61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Print 5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4" name="Google Shape;434;p57"/>
          <p:cNvCxnSpPr>
            <a:stCxn id="432" idx="1"/>
            <a:endCxn id="421" idx="3"/>
          </p:cNvCxnSpPr>
          <p:nvPr/>
        </p:nvCxnSpPr>
        <p:spPr>
          <a:xfrm rot="10800000">
            <a:off x="1662500" y="3063925"/>
            <a:ext cx="531300" cy="133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35" name="Google Shape;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032" y="941950"/>
            <a:ext cx="2040060" cy="382097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>
            <a:spLocks noGrp="1"/>
          </p:cNvSpPr>
          <p:nvPr>
            <p:ph type="title"/>
          </p:nvPr>
        </p:nvSpPr>
        <p:spPr>
          <a:xfrm>
            <a:off x="348545" y="108744"/>
            <a:ext cx="7680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man strtok </a:t>
            </a:r>
            <a:r>
              <a:rPr lang="en" baseline="30000"/>
              <a:t>abridged</a:t>
            </a:r>
            <a:endParaRPr baseline="30000"/>
          </a:p>
        </p:txBody>
      </p:sp>
      <p:sp>
        <p:nvSpPr>
          <p:cNvPr id="404" name="Google Shape;404;p48"/>
          <p:cNvSpPr txBox="1">
            <a:spLocks noGrp="1"/>
          </p:cNvSpPr>
          <p:nvPr>
            <p:ph type="body" idx="1"/>
          </p:nvPr>
        </p:nvSpPr>
        <p:spPr>
          <a:xfrm>
            <a:off x="348545" y="838019"/>
            <a:ext cx="76155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ctr" anchorCtr="0">
            <a:normAutofit fontScale="92500" lnSpcReduction="20000"/>
          </a:bodyPr>
          <a:lstStyle/>
          <a:p>
            <a:pPr marL="381000" lvl="0" indent="-313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▶"/>
            </a:pPr>
            <a:r>
              <a:rPr lang="en"/>
              <a:t>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strtok()</a:t>
            </a:r>
            <a:r>
              <a:rPr lang="en"/>
              <a:t> function can help tokenize strings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81000" lvl="0" indent="-313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▶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#include &lt;string.h&gt;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381000" lvl="0" indent="-313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▶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char *strtok(char *str, const char *delim);</a:t>
            </a:r>
            <a:endParaRPr/>
          </a:p>
          <a:p>
            <a:pPr marL="762000" lvl="1" indent="-27860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8235"/>
              <a:buChar char="○"/>
            </a:pPr>
            <a:r>
              <a:rPr lang="en"/>
              <a:t>Breaks string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/>
              <a:t> into a series of tokens using the delimiter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delim</a:t>
            </a:r>
            <a:r>
              <a:rPr lang="en"/>
              <a:t>.</a:t>
            </a:r>
            <a:endParaRPr/>
          </a:p>
          <a:p>
            <a:pPr marL="762000" lvl="1" indent="-27860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8235"/>
              <a:buChar char="○"/>
            </a:pPr>
            <a:r>
              <a:rPr lang="en"/>
              <a:t>Returns a pointer to the next token, or NULL if there are no more tokens.</a:t>
            </a:r>
            <a:endParaRPr/>
          </a:p>
          <a:p>
            <a:pPr marL="381000" lvl="0" indent="-313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▶"/>
            </a:pPr>
            <a:r>
              <a:rPr lang="en"/>
              <a:t>Called in one of two ways:</a:t>
            </a:r>
            <a:endParaRPr/>
          </a:p>
          <a:p>
            <a:pPr marL="762000" lvl="1" indent="-27860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235"/>
              <a:buAutoNum type="arabicPeriod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strtok(</a:t>
            </a:r>
            <a:r>
              <a:rPr lang="en">
                <a:solidFill>
                  <a:srgbClr val="188038"/>
                </a:solidFill>
                <a:highlight>
                  <a:schemeClr val="accent2"/>
                </a:highlight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, d) // starts processing a new string</a:t>
            </a:r>
            <a:endParaRPr>
              <a:solidFill>
                <a:schemeClr val="dk1"/>
              </a:solidFill>
            </a:endParaRPr>
          </a:p>
          <a:p>
            <a:pPr marL="762000" lvl="1" indent="-27860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235"/>
              <a:buAutoNum type="arabicPeriod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strtok(</a:t>
            </a:r>
            <a:r>
              <a:rPr lang="en">
                <a:solidFill>
                  <a:srgbClr val="188038"/>
                </a:solidFill>
                <a:highlight>
                  <a:schemeClr val="accent2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, d) // continue processing a string</a:t>
            </a:r>
            <a:endParaRPr/>
          </a:p>
        </p:txBody>
      </p:sp>
      <p:sp>
        <p:nvSpPr>
          <p:cNvPr id="405" name="Google Shape;405;p48"/>
          <p:cNvSpPr txBox="1">
            <a:spLocks noGrp="1"/>
          </p:cNvSpPr>
          <p:nvPr>
            <p:ph type="sldNum" idx="12"/>
          </p:nvPr>
        </p:nvSpPr>
        <p:spPr>
          <a:xfrm>
            <a:off x="7530545" y="3191443"/>
            <a:ext cx="498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52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48"/>
          <p:cNvSpPr txBox="1">
            <a:spLocks noGrp="1"/>
          </p:cNvSpPr>
          <p:nvPr>
            <p:ph type="sldNum" idx="4294967295"/>
          </p:nvPr>
        </p:nvSpPr>
        <p:spPr>
          <a:xfrm>
            <a:off x="3" y="4749825"/>
            <a:ext cx="262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University of Pittsburgh - CS 0449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>
            <a:spLocks noGrp="1"/>
          </p:cNvSpPr>
          <p:nvPr>
            <p:ph type="title"/>
          </p:nvPr>
        </p:nvSpPr>
        <p:spPr>
          <a:xfrm>
            <a:off x="348545" y="108744"/>
            <a:ext cx="7680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en"/>
              <a:t>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strtok()</a:t>
            </a:r>
            <a:r>
              <a:rPr lang="en"/>
              <a:t> example</a:t>
            </a:r>
            <a:endParaRPr/>
          </a:p>
        </p:txBody>
      </p:sp>
      <p:sp>
        <p:nvSpPr>
          <p:cNvPr id="412" name="Google Shape;412;p49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42564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300" b="1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&lt;stdio.h&gt;</a:t>
            </a:r>
            <a:endParaRPr sz="1300" b="1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&lt;string.h&gt;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str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"I:love-programming"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1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delim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"-:"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1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token;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token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strtok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(str, delim);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%s</a:t>
            </a:r>
            <a:r>
              <a:rPr lang="en" sz="1300" b="1">
                <a:solidFill>
                  <a:srgbClr val="EE000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token);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2100"/>
              <a:buNone/>
            </a:pPr>
            <a:endParaRPr sz="13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4946159" y="1067479"/>
            <a:ext cx="3721800" cy="8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5575" tIns="75575" rIns="75575" bIns="755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9"/>
          <p:cNvSpPr txBox="1">
            <a:spLocks noGrp="1"/>
          </p:cNvSpPr>
          <p:nvPr>
            <p:ph type="sldNum" idx="12"/>
          </p:nvPr>
        </p:nvSpPr>
        <p:spPr>
          <a:xfrm>
            <a:off x="7530545" y="3191443"/>
            <a:ext cx="498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53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49"/>
          <p:cNvSpPr txBox="1">
            <a:spLocks noGrp="1"/>
          </p:cNvSpPr>
          <p:nvPr>
            <p:ph type="sldNum" idx="4294967295"/>
          </p:nvPr>
        </p:nvSpPr>
        <p:spPr>
          <a:xfrm>
            <a:off x="3" y="4749825"/>
            <a:ext cx="262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University of Pittsburgh - CS 0449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16" name="Google Shape;416;p49"/>
          <p:cNvGrpSpPr/>
          <p:nvPr/>
        </p:nvGrpSpPr>
        <p:grpSpPr>
          <a:xfrm>
            <a:off x="3150032" y="3078032"/>
            <a:ext cx="3537854" cy="337319"/>
            <a:chOff x="3465000" y="4651000"/>
            <a:chExt cx="3891600" cy="509700"/>
          </a:xfrm>
        </p:grpSpPr>
        <p:cxnSp>
          <p:nvCxnSpPr>
            <p:cNvPr id="417" name="Google Shape;417;p49"/>
            <p:cNvCxnSpPr>
              <a:stCxn id="418" idx="1"/>
            </p:cNvCxnSpPr>
            <p:nvPr/>
          </p:nvCxnSpPr>
          <p:spPr>
            <a:xfrm rot="10800000">
              <a:off x="3465000" y="4905850"/>
              <a:ext cx="185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18" name="Google Shape;418;p49"/>
            <p:cNvSpPr txBox="1"/>
            <p:nvPr/>
          </p:nvSpPr>
          <p:spPr>
            <a:xfrm>
              <a:off x="5320200" y="4651000"/>
              <a:ext cx="2036400" cy="5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Sans"/>
                  <a:ea typeface="Lucida Sans"/>
                  <a:cs typeface="Lucida Sans"/>
                  <a:sym typeface="Lucida Sans"/>
                </a:rPr>
                <a:t>What will be printed?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</p:grpSp>
      <p:sp>
        <p:nvSpPr>
          <p:cNvPr id="419" name="Google Shape;419;p49"/>
          <p:cNvSpPr txBox="1"/>
          <p:nvPr/>
        </p:nvSpPr>
        <p:spPr>
          <a:xfrm>
            <a:off x="4946159" y="1067479"/>
            <a:ext cx="19578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./strtok_example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4946159" y="1332318"/>
            <a:ext cx="19578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>
            <a:spLocks noGrp="1"/>
          </p:cNvSpPr>
          <p:nvPr>
            <p:ph type="title"/>
          </p:nvPr>
        </p:nvSpPr>
        <p:spPr>
          <a:xfrm>
            <a:off x="348545" y="108744"/>
            <a:ext cx="7680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en"/>
              <a:t>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strtok()</a:t>
            </a:r>
            <a:r>
              <a:rPr lang="en"/>
              <a:t> example</a:t>
            </a:r>
            <a:endParaRPr/>
          </a:p>
        </p:txBody>
      </p:sp>
      <p:sp>
        <p:nvSpPr>
          <p:cNvPr id="426" name="Google Shape;426;p50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42564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300" b="1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&lt;stdio.h&gt;</a:t>
            </a:r>
            <a:endParaRPr sz="1300" b="1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&lt;string.h&gt;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str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"I:love-programming"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1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delim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"-:"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1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token;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token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strtok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(str, delim);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%s</a:t>
            </a:r>
            <a:r>
              <a:rPr lang="en" sz="1300" b="1">
                <a:solidFill>
                  <a:srgbClr val="EE000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token);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token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strtok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(str, delim);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%s</a:t>
            </a:r>
            <a:r>
              <a:rPr lang="en" sz="1300" b="1">
                <a:solidFill>
                  <a:srgbClr val="EE000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token);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2100"/>
              <a:buNone/>
            </a:pPr>
            <a:endParaRPr sz="13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50"/>
          <p:cNvSpPr/>
          <p:nvPr/>
        </p:nvSpPr>
        <p:spPr>
          <a:xfrm>
            <a:off x="4946159" y="1219879"/>
            <a:ext cx="3721800" cy="8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5575" tIns="75575" rIns="75575" bIns="755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0"/>
          <p:cNvSpPr txBox="1">
            <a:spLocks noGrp="1"/>
          </p:cNvSpPr>
          <p:nvPr>
            <p:ph type="sldNum" idx="12"/>
          </p:nvPr>
        </p:nvSpPr>
        <p:spPr>
          <a:xfrm>
            <a:off x="7530545" y="3191443"/>
            <a:ext cx="498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50"/>
          <p:cNvSpPr txBox="1">
            <a:spLocks noGrp="1"/>
          </p:cNvSpPr>
          <p:nvPr>
            <p:ph type="sldNum" idx="4294967295"/>
          </p:nvPr>
        </p:nvSpPr>
        <p:spPr>
          <a:xfrm>
            <a:off x="3" y="4749825"/>
            <a:ext cx="262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University of Pittsburgh - CS 0449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30" name="Google Shape;430;p50"/>
          <p:cNvGrpSpPr/>
          <p:nvPr/>
        </p:nvGrpSpPr>
        <p:grpSpPr>
          <a:xfrm>
            <a:off x="3150032" y="3309011"/>
            <a:ext cx="3537854" cy="337319"/>
            <a:chOff x="3465000" y="5032000"/>
            <a:chExt cx="3891600" cy="509700"/>
          </a:xfrm>
        </p:grpSpPr>
        <p:cxnSp>
          <p:nvCxnSpPr>
            <p:cNvPr id="431" name="Google Shape;431;p50"/>
            <p:cNvCxnSpPr>
              <a:stCxn id="432" idx="1"/>
            </p:cNvCxnSpPr>
            <p:nvPr/>
          </p:nvCxnSpPr>
          <p:spPr>
            <a:xfrm rot="10800000">
              <a:off x="3465000" y="5286850"/>
              <a:ext cx="185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32" name="Google Shape;432;p50"/>
            <p:cNvSpPr txBox="1"/>
            <p:nvPr/>
          </p:nvSpPr>
          <p:spPr>
            <a:xfrm>
              <a:off x="5320200" y="5032000"/>
              <a:ext cx="2036400" cy="5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Sans"/>
                  <a:ea typeface="Lucida Sans"/>
                  <a:cs typeface="Lucida Sans"/>
                  <a:sym typeface="Lucida Sans"/>
                </a:rPr>
                <a:t>What will be printed?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</p:grpSp>
      <p:sp>
        <p:nvSpPr>
          <p:cNvPr id="433" name="Google Shape;433;p50"/>
          <p:cNvSpPr txBox="1"/>
          <p:nvPr/>
        </p:nvSpPr>
        <p:spPr>
          <a:xfrm>
            <a:off x="4946159" y="1219879"/>
            <a:ext cx="19578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./strtok_example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4946159" y="1484718"/>
            <a:ext cx="19578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Google Shape;435;p50"/>
          <p:cNvSpPr txBox="1"/>
          <p:nvPr/>
        </p:nvSpPr>
        <p:spPr>
          <a:xfrm>
            <a:off x="5189591" y="1672888"/>
            <a:ext cx="2903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/>
                <a:ea typeface="Caveat"/>
                <a:cs typeface="Caveat"/>
                <a:sym typeface="Caveat"/>
              </a:rPr>
              <a:t>🤔 But the second token should be “love”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4946159" y="1663425"/>
            <a:ext cx="2727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>
            <a:spLocks noGrp="1"/>
          </p:cNvSpPr>
          <p:nvPr>
            <p:ph type="title"/>
          </p:nvPr>
        </p:nvSpPr>
        <p:spPr>
          <a:xfrm>
            <a:off x="348545" y="108744"/>
            <a:ext cx="7680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en"/>
              <a:t>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strtok()</a:t>
            </a:r>
            <a:r>
              <a:rPr lang="en"/>
              <a:t> example</a:t>
            </a:r>
            <a:endParaRPr/>
          </a:p>
        </p:txBody>
      </p:sp>
      <p:sp>
        <p:nvSpPr>
          <p:cNvPr id="442" name="Google Shape;442;p51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42564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300" b="1">
              <a:solidFill>
                <a:srgbClr val="AF00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&lt;stdio.h&gt;</a:t>
            </a:r>
            <a:endParaRPr sz="1300" b="1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&lt;string.h&gt;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str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"I:love-programming"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1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delim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"-:"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1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token;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token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strtok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(str, delim);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%s</a:t>
            </a:r>
            <a:r>
              <a:rPr lang="en" sz="1300" b="1">
                <a:solidFill>
                  <a:srgbClr val="EE000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token);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token </a:t>
            </a:r>
            <a:r>
              <a:rPr lang="en" sz="13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strtok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b="1">
                <a:solidFill>
                  <a:srgbClr val="EE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delim);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%s</a:t>
            </a:r>
            <a:r>
              <a:rPr lang="en" sz="1300" b="1">
                <a:solidFill>
                  <a:srgbClr val="EE000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300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token);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 b="1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 b="1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300" b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1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2100"/>
              <a:buNone/>
            </a:pPr>
            <a:endParaRPr sz="13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51"/>
          <p:cNvSpPr/>
          <p:nvPr/>
        </p:nvSpPr>
        <p:spPr>
          <a:xfrm>
            <a:off x="4946159" y="1219879"/>
            <a:ext cx="3721800" cy="8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5575" tIns="75575" rIns="75575" bIns="755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sldNum" idx="12"/>
          </p:nvPr>
        </p:nvSpPr>
        <p:spPr>
          <a:xfrm>
            <a:off x="7530545" y="3191443"/>
            <a:ext cx="498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55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4294967295"/>
          </p:nvPr>
        </p:nvSpPr>
        <p:spPr>
          <a:xfrm>
            <a:off x="3" y="4749825"/>
            <a:ext cx="262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University of Pittsburgh - CS 0449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6" name="Google Shape;446;p51"/>
          <p:cNvGrpSpPr/>
          <p:nvPr/>
        </p:nvGrpSpPr>
        <p:grpSpPr>
          <a:xfrm>
            <a:off x="3150032" y="3309011"/>
            <a:ext cx="3537854" cy="337319"/>
            <a:chOff x="3465000" y="5032000"/>
            <a:chExt cx="3891600" cy="509700"/>
          </a:xfrm>
        </p:grpSpPr>
        <p:cxnSp>
          <p:nvCxnSpPr>
            <p:cNvPr id="447" name="Google Shape;447;p51"/>
            <p:cNvCxnSpPr>
              <a:stCxn id="448" idx="1"/>
            </p:cNvCxnSpPr>
            <p:nvPr/>
          </p:nvCxnSpPr>
          <p:spPr>
            <a:xfrm rot="10800000">
              <a:off x="3465000" y="5286850"/>
              <a:ext cx="185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48" name="Google Shape;448;p51"/>
            <p:cNvSpPr txBox="1"/>
            <p:nvPr/>
          </p:nvSpPr>
          <p:spPr>
            <a:xfrm>
              <a:off x="5320200" y="5032000"/>
              <a:ext cx="2036400" cy="5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Sans"/>
                  <a:ea typeface="Lucida Sans"/>
                  <a:cs typeface="Lucida Sans"/>
                  <a:sym typeface="Lucida Sans"/>
                </a:rPr>
                <a:t>What will be printed?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</p:grpSp>
      <p:sp>
        <p:nvSpPr>
          <p:cNvPr id="449" name="Google Shape;449;p51"/>
          <p:cNvSpPr txBox="1"/>
          <p:nvPr/>
        </p:nvSpPr>
        <p:spPr>
          <a:xfrm>
            <a:off x="4946159" y="1219879"/>
            <a:ext cx="19578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./strtok_example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51"/>
          <p:cNvSpPr txBox="1"/>
          <p:nvPr/>
        </p:nvSpPr>
        <p:spPr>
          <a:xfrm>
            <a:off x="4946159" y="1484718"/>
            <a:ext cx="19578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4946159" y="1663425"/>
            <a:ext cx="2727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love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5081977" y="1809909"/>
            <a:ext cx="3586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veat"/>
                <a:ea typeface="Caveat"/>
                <a:cs typeface="Caveat"/>
                <a:sym typeface="Caveat"/>
              </a:rPr>
              <a:t>How can we print the remaining tokens?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48545" y="108744"/>
            <a:ext cx="7680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en"/>
              <a:t>A</a:t>
            </a:r>
            <a:r>
              <a:rPr lang="en" baseline="30000"/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strtok()</a:t>
            </a:r>
            <a:r>
              <a:rPr lang="en"/>
              <a:t> example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7530545" y="3191443"/>
            <a:ext cx="498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56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52"/>
          <p:cNvSpPr txBox="1">
            <a:spLocks noGrp="1"/>
          </p:cNvSpPr>
          <p:nvPr>
            <p:ph type="sldNum" idx="4294967295"/>
          </p:nvPr>
        </p:nvSpPr>
        <p:spPr>
          <a:xfrm>
            <a:off x="3" y="4749825"/>
            <a:ext cx="262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900" tIns="85900" rIns="85900" bIns="8590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University of Pittsburgh - CS 0449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0" name="Google Shape;460;p52"/>
          <p:cNvGrpSpPr/>
          <p:nvPr/>
        </p:nvGrpSpPr>
        <p:grpSpPr>
          <a:xfrm>
            <a:off x="-23478" y="1020457"/>
            <a:ext cx="8692996" cy="352806"/>
            <a:chOff x="-25825" y="1209175"/>
            <a:chExt cx="9562200" cy="533100"/>
          </a:xfrm>
        </p:grpSpPr>
        <p:sp>
          <p:nvSpPr>
            <p:cNvPr id="461" name="Google Shape;461;p52"/>
            <p:cNvSpPr/>
            <p:nvPr/>
          </p:nvSpPr>
          <p:spPr>
            <a:xfrm>
              <a:off x="12854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2" name="Google Shape;462;p52"/>
            <p:cNvSpPr/>
            <p:nvPr/>
          </p:nvSpPr>
          <p:spPr>
            <a:xfrm>
              <a:off x="17426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21998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26570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31142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35714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40286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8" name="Google Shape;468;p52"/>
            <p:cNvSpPr/>
            <p:nvPr/>
          </p:nvSpPr>
          <p:spPr>
            <a:xfrm>
              <a:off x="44858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9" name="Google Shape;469;p52"/>
            <p:cNvSpPr/>
            <p:nvPr/>
          </p:nvSpPr>
          <p:spPr>
            <a:xfrm>
              <a:off x="49430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r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0" name="Google Shape;470;p52"/>
            <p:cNvSpPr/>
            <p:nvPr/>
          </p:nvSpPr>
          <p:spPr>
            <a:xfrm>
              <a:off x="54002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58574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63146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67718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72290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7686275" y="12091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8143475" y="1209175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8600675" y="1209175"/>
              <a:ext cx="9357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…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8" name="Google Shape;478;p52"/>
            <p:cNvSpPr txBox="1"/>
            <p:nvPr/>
          </p:nvSpPr>
          <p:spPr>
            <a:xfrm>
              <a:off x="-25825" y="1209175"/>
              <a:ext cx="13113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188038"/>
                  </a:solidFill>
                  <a:effectLst/>
                  <a:uLnTx/>
                  <a:uFillTx/>
                  <a:latin typeface="Roboto Mono"/>
                  <a:ea typeface="Roboto Mono"/>
                  <a:cs typeface="Roboto Mono"/>
                  <a:sym typeface="Roboto Mono"/>
                </a:rPr>
                <a:t>char* s =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79" name="Google Shape;479;p52"/>
          <p:cNvGrpSpPr/>
          <p:nvPr/>
        </p:nvGrpSpPr>
        <p:grpSpPr>
          <a:xfrm>
            <a:off x="-20810" y="1556661"/>
            <a:ext cx="8692996" cy="352806"/>
            <a:chOff x="-22891" y="2352163"/>
            <a:chExt cx="9562200" cy="533100"/>
          </a:xfrm>
        </p:grpSpPr>
        <p:sp>
          <p:nvSpPr>
            <p:cNvPr id="480" name="Google Shape;480;p52"/>
            <p:cNvSpPr/>
            <p:nvPr/>
          </p:nvSpPr>
          <p:spPr>
            <a:xfrm>
              <a:off x="1288409" y="2352163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1745609" y="2352163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2202809" y="2352163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>
              <a:off x="2660009" y="23521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31172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35744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40316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44888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8" name="Google Shape;488;p52"/>
            <p:cNvSpPr/>
            <p:nvPr/>
          </p:nvSpPr>
          <p:spPr>
            <a:xfrm>
              <a:off x="49460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r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54032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58604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63176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67748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72320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7689209" y="23521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5" name="Google Shape;495;p52"/>
            <p:cNvSpPr/>
            <p:nvPr/>
          </p:nvSpPr>
          <p:spPr>
            <a:xfrm>
              <a:off x="8146409" y="23521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6" name="Google Shape;496;p52"/>
            <p:cNvSpPr/>
            <p:nvPr/>
          </p:nvSpPr>
          <p:spPr>
            <a:xfrm>
              <a:off x="8603609" y="2352163"/>
              <a:ext cx="9357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…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7" name="Google Shape;497;p52"/>
            <p:cNvSpPr txBox="1"/>
            <p:nvPr/>
          </p:nvSpPr>
          <p:spPr>
            <a:xfrm>
              <a:off x="-22891" y="2352163"/>
              <a:ext cx="13113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188038"/>
                  </a:solidFill>
                  <a:effectLst/>
                  <a:uLnTx/>
                  <a:uFillTx/>
                  <a:latin typeface="Roboto Mono"/>
                  <a:ea typeface="Roboto Mono"/>
                  <a:cs typeface="Roboto Mono"/>
                  <a:sym typeface="Roboto Mono"/>
                </a:rPr>
                <a:t>char* s =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98" name="Google Shape;498;p52"/>
          <p:cNvGrpSpPr/>
          <p:nvPr/>
        </p:nvGrpSpPr>
        <p:grpSpPr>
          <a:xfrm>
            <a:off x="-23478" y="2262678"/>
            <a:ext cx="8692996" cy="352806"/>
            <a:chOff x="-25825" y="3418975"/>
            <a:chExt cx="9562200" cy="533100"/>
          </a:xfrm>
        </p:grpSpPr>
        <p:sp>
          <p:nvSpPr>
            <p:cNvPr id="499" name="Google Shape;499;p52"/>
            <p:cNvSpPr/>
            <p:nvPr/>
          </p:nvSpPr>
          <p:spPr>
            <a:xfrm>
              <a:off x="12854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17426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21998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2" name="Google Shape;502;p52"/>
            <p:cNvSpPr/>
            <p:nvPr/>
          </p:nvSpPr>
          <p:spPr>
            <a:xfrm>
              <a:off x="2657075" y="3418975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3" name="Google Shape;503;p52"/>
            <p:cNvSpPr/>
            <p:nvPr/>
          </p:nvSpPr>
          <p:spPr>
            <a:xfrm>
              <a:off x="3114275" y="3418975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4" name="Google Shape;504;p52"/>
            <p:cNvSpPr/>
            <p:nvPr/>
          </p:nvSpPr>
          <p:spPr>
            <a:xfrm>
              <a:off x="3571475" y="3418975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5" name="Google Shape;505;p52"/>
            <p:cNvSpPr/>
            <p:nvPr/>
          </p:nvSpPr>
          <p:spPr>
            <a:xfrm>
              <a:off x="4028675" y="3418975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4485875" y="3418975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>
              <a:off x="49430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r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54002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58574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63146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67718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72290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7686275" y="3418975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8143475" y="3418975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8600675" y="3418975"/>
              <a:ext cx="9357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…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6" name="Google Shape;516;p52"/>
            <p:cNvSpPr txBox="1"/>
            <p:nvPr/>
          </p:nvSpPr>
          <p:spPr>
            <a:xfrm>
              <a:off x="-25825" y="3418975"/>
              <a:ext cx="13113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188038"/>
                  </a:solidFill>
                  <a:effectLst/>
                  <a:uLnTx/>
                  <a:uFillTx/>
                  <a:latin typeface="Roboto Mono"/>
                  <a:ea typeface="Roboto Mono"/>
                  <a:cs typeface="Roboto Mono"/>
                  <a:sym typeface="Roboto Mono"/>
                </a:rPr>
                <a:t>char* s =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517" name="Google Shape;517;p52"/>
          <p:cNvGrpSpPr/>
          <p:nvPr/>
        </p:nvGrpSpPr>
        <p:grpSpPr>
          <a:xfrm>
            <a:off x="-20810" y="2918249"/>
            <a:ext cx="8692996" cy="352806"/>
            <a:chOff x="-22891" y="4409563"/>
            <a:chExt cx="9562200" cy="533100"/>
          </a:xfrm>
        </p:grpSpPr>
        <p:sp>
          <p:nvSpPr>
            <p:cNvPr id="518" name="Google Shape;518;p52"/>
            <p:cNvSpPr/>
            <p:nvPr/>
          </p:nvSpPr>
          <p:spPr>
            <a:xfrm>
              <a:off x="1288409" y="44095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1745609" y="44095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2202809" y="44095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2660009" y="44095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3117209" y="44095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3574409" y="44095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4031609" y="44095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4488809" y="44095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4946009" y="4409563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r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5403209" y="4409563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5860409" y="4409563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6317609" y="44095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6774809" y="44095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7232009" y="44095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7689209" y="44095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8146409" y="44095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8603609" y="4409563"/>
              <a:ext cx="9357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…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5" name="Google Shape;535;p52"/>
            <p:cNvSpPr txBox="1"/>
            <p:nvPr/>
          </p:nvSpPr>
          <p:spPr>
            <a:xfrm>
              <a:off x="-22891" y="4409563"/>
              <a:ext cx="13113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188038"/>
                  </a:solidFill>
                  <a:effectLst/>
                  <a:uLnTx/>
                  <a:uFillTx/>
                  <a:latin typeface="Roboto Mono"/>
                  <a:ea typeface="Roboto Mono"/>
                  <a:cs typeface="Roboto Mono"/>
                  <a:sym typeface="Roboto Mono"/>
                </a:rPr>
                <a:t>char* s =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536" name="Google Shape;536;p52"/>
          <p:cNvGrpSpPr/>
          <p:nvPr/>
        </p:nvGrpSpPr>
        <p:grpSpPr>
          <a:xfrm>
            <a:off x="-20810" y="3624257"/>
            <a:ext cx="8692996" cy="352806"/>
            <a:chOff x="-22891" y="5476363"/>
            <a:chExt cx="9562200" cy="533100"/>
          </a:xfrm>
        </p:grpSpPr>
        <p:sp>
          <p:nvSpPr>
            <p:cNvPr id="537" name="Google Shape;537;p52"/>
            <p:cNvSpPr/>
            <p:nvPr/>
          </p:nvSpPr>
          <p:spPr>
            <a:xfrm>
              <a:off x="1288409" y="54763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1745609" y="54763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2202809" y="54763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2660009" y="54763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3117209" y="54763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3574409" y="54763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4031609" y="54763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4488809" y="54763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4946009" y="54763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r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5403209" y="54763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5860409" y="5476363"/>
              <a:ext cx="4572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6317609" y="54763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6774809" y="5476363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7232009" y="5476363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7689209" y="5476363"/>
              <a:ext cx="457200" cy="4572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8146409" y="5476363"/>
              <a:ext cx="457200" cy="457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8603609" y="5476363"/>
              <a:ext cx="935700" cy="45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…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4" name="Google Shape;554;p52"/>
            <p:cNvSpPr txBox="1"/>
            <p:nvPr/>
          </p:nvSpPr>
          <p:spPr>
            <a:xfrm>
              <a:off x="-22891" y="5476363"/>
              <a:ext cx="13113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188038"/>
                  </a:solidFill>
                  <a:effectLst/>
                  <a:uLnTx/>
                  <a:uFillTx/>
                  <a:latin typeface="Roboto Mono"/>
                  <a:ea typeface="Roboto Mono"/>
                  <a:cs typeface="Roboto Mono"/>
                  <a:sym typeface="Roboto Mono"/>
                </a:rPr>
                <a:t>char* s =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55" name="Google Shape;555;p52"/>
          <p:cNvSpPr txBox="1"/>
          <p:nvPr/>
        </p:nvSpPr>
        <p:spPr>
          <a:xfrm>
            <a:off x="2837045" y="1273261"/>
            <a:ext cx="3469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188038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char* t = strtok(s, " ");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56" name="Google Shape;556;p52"/>
          <p:cNvGrpSpPr/>
          <p:nvPr/>
        </p:nvGrpSpPr>
        <p:grpSpPr>
          <a:xfrm>
            <a:off x="709773" y="1764797"/>
            <a:ext cx="506869" cy="533080"/>
            <a:chOff x="5029200" y="6642100"/>
            <a:chExt cx="557550" cy="805500"/>
          </a:xfrm>
        </p:grpSpPr>
        <p:sp>
          <p:nvSpPr>
            <p:cNvPr id="557" name="Google Shape;557;p52"/>
            <p:cNvSpPr txBox="1"/>
            <p:nvPr/>
          </p:nvSpPr>
          <p:spPr>
            <a:xfrm>
              <a:off x="5029200" y="6914500"/>
              <a:ext cx="5385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188038"/>
                  </a:solidFill>
                  <a:effectLst/>
                  <a:uLnTx/>
                  <a:uFillTx/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58" name="Google Shape;558;p52"/>
            <p:cNvCxnSpPr>
              <a:stCxn id="557" idx="0"/>
            </p:cNvCxnSpPr>
            <p:nvPr/>
          </p:nvCxnSpPr>
          <p:spPr>
            <a:xfrm rot="10800000" flipH="1">
              <a:off x="5298450" y="6642100"/>
              <a:ext cx="288300" cy="272400"/>
            </a:xfrm>
            <a:prstGeom prst="straightConnector1">
              <a:avLst/>
            </a:prstGeom>
            <a:noFill/>
            <a:ln w="9525" cap="flat" cmpd="sng">
              <a:solidFill>
                <a:srgbClr val="18803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59" name="Google Shape;559;p52"/>
          <p:cNvGrpSpPr/>
          <p:nvPr/>
        </p:nvGrpSpPr>
        <p:grpSpPr>
          <a:xfrm>
            <a:off x="2393614" y="2488776"/>
            <a:ext cx="506869" cy="533080"/>
            <a:chOff x="5029200" y="6642100"/>
            <a:chExt cx="557550" cy="805500"/>
          </a:xfrm>
        </p:grpSpPr>
        <p:sp>
          <p:nvSpPr>
            <p:cNvPr id="560" name="Google Shape;560;p52"/>
            <p:cNvSpPr txBox="1"/>
            <p:nvPr/>
          </p:nvSpPr>
          <p:spPr>
            <a:xfrm>
              <a:off x="5029200" y="6914500"/>
              <a:ext cx="5385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188038"/>
                  </a:solidFill>
                  <a:effectLst/>
                  <a:uLnTx/>
                  <a:uFillTx/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61" name="Google Shape;561;p52"/>
            <p:cNvCxnSpPr>
              <a:stCxn id="560" idx="0"/>
            </p:cNvCxnSpPr>
            <p:nvPr/>
          </p:nvCxnSpPr>
          <p:spPr>
            <a:xfrm rot="10800000" flipH="1">
              <a:off x="5298450" y="6642100"/>
              <a:ext cx="288300" cy="272400"/>
            </a:xfrm>
            <a:prstGeom prst="straightConnector1">
              <a:avLst/>
            </a:prstGeom>
            <a:noFill/>
            <a:ln w="9525" cap="flat" cmpd="sng">
              <a:solidFill>
                <a:srgbClr val="18803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62" name="Google Shape;562;p52"/>
          <p:cNvGrpSpPr/>
          <p:nvPr/>
        </p:nvGrpSpPr>
        <p:grpSpPr>
          <a:xfrm>
            <a:off x="4056159" y="3194747"/>
            <a:ext cx="506869" cy="533080"/>
            <a:chOff x="5029200" y="6642100"/>
            <a:chExt cx="557550" cy="805500"/>
          </a:xfrm>
        </p:grpSpPr>
        <p:sp>
          <p:nvSpPr>
            <p:cNvPr id="563" name="Google Shape;563;p52"/>
            <p:cNvSpPr txBox="1"/>
            <p:nvPr/>
          </p:nvSpPr>
          <p:spPr>
            <a:xfrm>
              <a:off x="5029200" y="6914500"/>
              <a:ext cx="5385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188038"/>
                  </a:solidFill>
                  <a:effectLst/>
                  <a:uLnTx/>
                  <a:uFillTx/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64" name="Google Shape;564;p52"/>
            <p:cNvCxnSpPr>
              <a:stCxn id="563" idx="0"/>
            </p:cNvCxnSpPr>
            <p:nvPr/>
          </p:nvCxnSpPr>
          <p:spPr>
            <a:xfrm rot="10800000" flipH="1">
              <a:off x="5298450" y="6642100"/>
              <a:ext cx="288300" cy="272400"/>
            </a:xfrm>
            <a:prstGeom prst="straightConnector1">
              <a:avLst/>
            </a:prstGeom>
            <a:noFill/>
            <a:ln w="9525" cap="flat" cmpd="sng">
              <a:solidFill>
                <a:srgbClr val="18803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65" name="Google Shape;565;p52"/>
          <p:cNvGrpSpPr/>
          <p:nvPr/>
        </p:nvGrpSpPr>
        <p:grpSpPr>
          <a:xfrm>
            <a:off x="5718705" y="3850291"/>
            <a:ext cx="506869" cy="533080"/>
            <a:chOff x="5029200" y="6642100"/>
            <a:chExt cx="557550" cy="805500"/>
          </a:xfrm>
        </p:grpSpPr>
        <p:sp>
          <p:nvSpPr>
            <p:cNvPr id="566" name="Google Shape;566;p52"/>
            <p:cNvSpPr txBox="1"/>
            <p:nvPr/>
          </p:nvSpPr>
          <p:spPr>
            <a:xfrm>
              <a:off x="5029200" y="6914500"/>
              <a:ext cx="5385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r>
                <a:rPr kumimoji="0" lang="en" sz="1300" b="0" i="0" u="none" strike="noStrike" kern="0" cap="none" spc="0" normalizeH="0" baseline="0" noProof="0">
                  <a:ln>
                    <a:noFill/>
                  </a:ln>
                  <a:solidFill>
                    <a:srgbClr val="188038"/>
                  </a:solidFill>
                  <a:effectLst/>
                  <a:uLnTx/>
                  <a:uFillTx/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67" name="Google Shape;567;p52"/>
            <p:cNvCxnSpPr>
              <a:stCxn id="566" idx="0"/>
            </p:cNvCxnSpPr>
            <p:nvPr/>
          </p:nvCxnSpPr>
          <p:spPr>
            <a:xfrm rot="10800000" flipH="1">
              <a:off x="5298450" y="6642100"/>
              <a:ext cx="288300" cy="272400"/>
            </a:xfrm>
            <a:prstGeom prst="straightConnector1">
              <a:avLst/>
            </a:prstGeom>
            <a:noFill/>
            <a:ln w="9525" cap="flat" cmpd="sng">
              <a:solidFill>
                <a:srgbClr val="18803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68" name="Google Shape;568;p52"/>
          <p:cNvSpPr txBox="1"/>
          <p:nvPr/>
        </p:nvSpPr>
        <p:spPr>
          <a:xfrm>
            <a:off x="2969227" y="2609653"/>
            <a:ext cx="3469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188038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char* t = strtok(NULL, " ");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9" name="Google Shape;569;p52"/>
          <p:cNvSpPr txBox="1"/>
          <p:nvPr/>
        </p:nvSpPr>
        <p:spPr>
          <a:xfrm>
            <a:off x="2966568" y="1918208"/>
            <a:ext cx="3469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188038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char* t = strtok(NULL, " ");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0" name="Google Shape;570;p52"/>
          <p:cNvSpPr txBox="1"/>
          <p:nvPr/>
        </p:nvSpPr>
        <p:spPr>
          <a:xfrm>
            <a:off x="608159" y="3271086"/>
            <a:ext cx="3469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188038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char* t = strtok(NULL, " ");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1" name="Google Shape;571;p52"/>
          <p:cNvSpPr txBox="1"/>
          <p:nvPr/>
        </p:nvSpPr>
        <p:spPr>
          <a:xfrm>
            <a:off x="1022955" y="3965410"/>
            <a:ext cx="3469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188038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char* t = strtok(NULL, " ");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52"/>
          <p:cNvSpPr txBox="1"/>
          <p:nvPr/>
        </p:nvSpPr>
        <p:spPr>
          <a:xfrm>
            <a:off x="5718659" y="4250697"/>
            <a:ext cx="1937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188038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t → NULL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3" name="Google Shape;573;p52"/>
          <p:cNvSpPr txBox="1"/>
          <p:nvPr/>
        </p:nvSpPr>
        <p:spPr>
          <a:xfrm>
            <a:off x="2" y="4330276"/>
            <a:ext cx="91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381000" marR="0" lvl="0" indent="-32385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594"/>
              </a:buClr>
              <a:buSzPts val="2100"/>
              <a:buFont typeface="Lucida Sans"/>
              <a:buChar char="▶"/>
              <a:tabLst/>
              <a:defRPr/>
            </a:pP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188038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strtok()</a:t>
            </a:r>
            <a:r>
              <a:rPr kumimoji="0" lang="en" sz="2100" b="0" i="0" u="none" strike="noStrike" kern="0" cap="none" spc="0" normalizeH="0" baseline="0" noProof="0">
                <a:ln>
                  <a:noFill/>
                </a:ln>
                <a:solidFill>
                  <a:srgbClr val="003594"/>
                </a:solidFill>
                <a:effectLst/>
                <a:uLnTx/>
                <a:uFillTx/>
                <a:latin typeface="Lucida Sans"/>
                <a:ea typeface="Lucida Sans"/>
                <a:cs typeface="Lucida Sans"/>
                <a:sym typeface="Lucida Sans"/>
              </a:rPr>
              <a:t> changes the string that has been parsed!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2"/>
          <p:cNvSpPr txBox="1"/>
          <p:nvPr/>
        </p:nvSpPr>
        <p:spPr>
          <a:xfrm>
            <a:off x="2837023" y="710155"/>
            <a:ext cx="3469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188038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char* s = “See the red fox”;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Function Pointer Declarations - Option 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5"/>
                </a:solidFill>
              </a:rPr>
              <a:t>type (*ptr1)(int, int) = &amp;fun1;</a:t>
            </a:r>
            <a:endParaRPr sz="3100">
              <a:solidFill>
                <a:schemeClr val="accent5"/>
              </a:solidFill>
            </a:endParaRPr>
          </a:p>
          <a:p>
            <a:pPr marL="457200" lvl="0" indent="-38115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Here, we’re declaring our function pointer which will point to an address of a function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Address means we need to dereference</a:t>
            </a:r>
            <a:endParaRPr sz="3100">
              <a:solidFill>
                <a:schemeClr val="lt1"/>
              </a:solidFill>
            </a:endParaRPr>
          </a:p>
          <a:p>
            <a:pPr marL="914400" lvl="1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3100">
                <a:solidFill>
                  <a:schemeClr val="lt1"/>
                </a:solidFill>
              </a:rPr>
              <a:t>Very similar to an int pointer</a:t>
            </a:r>
            <a:endParaRPr sz="3100">
              <a:solidFill>
                <a:schemeClr val="lt1"/>
              </a:solidFill>
            </a:endParaRPr>
          </a:p>
          <a:p>
            <a:pPr marL="1371600" lvl="2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3100">
                <a:solidFill>
                  <a:schemeClr val="lt1"/>
                </a:solidFill>
              </a:rPr>
              <a:t>To access it, we need to use the dereference operator (*)</a:t>
            </a:r>
            <a:endParaRPr sz="3100">
              <a:solidFill>
                <a:schemeClr val="lt1"/>
              </a:solidFill>
            </a:endParaRPr>
          </a:p>
          <a:p>
            <a:pPr marL="457200" lvl="0" indent="-38115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So, when actually calling the function, we can say:</a:t>
            </a:r>
            <a:endParaRPr sz="3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chemeClr val="accent5"/>
                </a:solidFill>
              </a:rPr>
              <a:t>(*ptr1)(num1, num2);</a:t>
            </a:r>
            <a:endParaRPr sz="3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Function Pointer Declarations - Option 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5"/>
                </a:solidFill>
              </a:rPr>
              <a:t>type (*ptr1)(int, int) = fun1;</a:t>
            </a:r>
            <a:endParaRPr sz="3100">
              <a:solidFill>
                <a:schemeClr val="accent5"/>
              </a:solidFill>
            </a:endParaRPr>
          </a:p>
          <a:p>
            <a:pPr marL="457200" lvl="0" indent="-395922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Here, we’re declaring our function pointer which will point to an address of a function</a:t>
            </a:r>
            <a:endParaRPr sz="3100">
              <a:solidFill>
                <a:schemeClr val="lt1"/>
              </a:solidFill>
            </a:endParaRPr>
          </a:p>
          <a:p>
            <a:pPr marL="457200" lvl="0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However, since we’re not using the (&amp;) operator, we don’t need to dereference first</a:t>
            </a:r>
            <a:endParaRPr sz="3100">
              <a:solidFill>
                <a:schemeClr val="lt1"/>
              </a:solidFill>
            </a:endParaRPr>
          </a:p>
          <a:p>
            <a:pPr marL="457200" lvl="0" indent="-39592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Thus, our function pointer call is:</a:t>
            </a:r>
            <a:endParaRPr sz="3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5"/>
                </a:solidFill>
              </a:rPr>
              <a:t>ptr1(num1, num2);</a:t>
            </a:r>
            <a:endParaRPr sz="3100">
              <a:solidFill>
                <a:schemeClr val="lt1"/>
              </a:solidFill>
            </a:endParaRPr>
          </a:p>
          <a:p>
            <a:pPr marL="457200" lvl="0" indent="-395922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100">
                <a:solidFill>
                  <a:schemeClr val="lt1"/>
                </a:solidFill>
              </a:rPr>
              <a:t>It looks identical to just calling fun1(num1, num2)</a:t>
            </a:r>
            <a:endParaRPr sz="3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What’s the Difference?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" sz="2700">
                <a:solidFill>
                  <a:schemeClr val="lt1"/>
                </a:solidFill>
              </a:rPr>
              <a:t>Well… we might say the difference is in the address… but that turns out to not be quite the truth</a:t>
            </a:r>
            <a:endParaRPr sz="2700">
              <a:solidFill>
                <a:schemeClr val="lt1"/>
              </a:solidFill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" sz="2700">
                <a:solidFill>
                  <a:schemeClr val="lt1"/>
                </a:solidFill>
              </a:rPr>
              <a:t>Consider these two snippets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</a:endParaRPr>
          </a:p>
          <a:p>
            <a:pPr marL="457200" lvl="0" indent="-4000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" sz="2700">
                <a:solidFill>
                  <a:schemeClr val="lt1"/>
                </a:solidFill>
              </a:rPr>
              <a:t>The pointer and it’s value are the same…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00" y="3041893"/>
            <a:ext cx="4159500" cy="65095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952" y="3041889"/>
            <a:ext cx="4078021" cy="65095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00" y="3793624"/>
            <a:ext cx="4320100" cy="19396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4525" y="3810026"/>
            <a:ext cx="4386874" cy="16115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Option 1 - Example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563" y="1017725"/>
            <a:ext cx="4998870" cy="382097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EEEEEE"/>
      </a:lt1>
      <a:dk2>
        <a:srgbClr val="000000"/>
      </a:dk2>
      <a:lt2>
        <a:srgbClr val="EEEEEE"/>
      </a:lt2>
      <a:accent1>
        <a:srgbClr val="003594"/>
      </a:accent1>
      <a:accent2>
        <a:srgbClr val="212121"/>
      </a:accent2>
      <a:accent3>
        <a:srgbClr val="FFF2CC"/>
      </a:accent3>
      <a:accent4>
        <a:srgbClr val="FBE5D6"/>
      </a:accent4>
      <a:accent5>
        <a:srgbClr val="D6DCE5"/>
      </a:accent5>
      <a:accent6>
        <a:srgbClr val="E2F0D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3026</Words>
  <Application>Microsoft Macintosh PowerPoint</Application>
  <PresentationFormat>On-screen Show (16:9)</PresentationFormat>
  <Paragraphs>465</Paragraphs>
  <Slides>56</Slides>
  <Notes>56</Notes>
  <HiddenSlides>10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4" baseType="lpstr">
      <vt:lpstr>Arial</vt:lpstr>
      <vt:lpstr>Trebuchet MS</vt:lpstr>
      <vt:lpstr>Open Sans Bold</vt:lpstr>
      <vt:lpstr>EB Garamond</vt:lpstr>
      <vt:lpstr>Puritan</vt:lpstr>
      <vt:lpstr>Open Sans Medium</vt:lpstr>
      <vt:lpstr>Open Sans</vt:lpstr>
      <vt:lpstr>Lucida Sans</vt:lpstr>
      <vt:lpstr>Caveat</vt:lpstr>
      <vt:lpstr>Libre Franklin</vt:lpstr>
      <vt:lpstr>Proxima Nova</vt:lpstr>
      <vt:lpstr>Wingdings</vt:lpstr>
      <vt:lpstr>Quattrocento Sans</vt:lpstr>
      <vt:lpstr>Helvetica Neue</vt:lpstr>
      <vt:lpstr>Consolas</vt:lpstr>
      <vt:lpstr>Roboto Mono</vt:lpstr>
      <vt:lpstr>Spearmint</vt:lpstr>
      <vt:lpstr>Simple Light</vt:lpstr>
      <vt:lpstr>Recitation 8: Fork/Dynamic Loading/Signals</vt:lpstr>
      <vt:lpstr>Course News</vt:lpstr>
      <vt:lpstr>Function Pointers</vt:lpstr>
      <vt:lpstr>How Can We Declare Function Pointers?</vt:lpstr>
      <vt:lpstr>How Can We Declare Function Pointers?</vt:lpstr>
      <vt:lpstr>Function Pointer Declarations - Option 1</vt:lpstr>
      <vt:lpstr>Function Pointer Declarations - Option 2</vt:lpstr>
      <vt:lpstr>What’s the Difference?</vt:lpstr>
      <vt:lpstr>Option 1 - Example</vt:lpstr>
      <vt:lpstr>Option 2 - Example</vt:lpstr>
      <vt:lpstr>Something Familiar</vt:lpstr>
      <vt:lpstr>Example - Declared Array of Function Pointers</vt:lpstr>
      <vt:lpstr>Example - Declared Array of Function Pointers</vt:lpstr>
      <vt:lpstr>Array of Function Pointers</vt:lpstr>
      <vt:lpstr>Example - Declared Array of Function Pointers</vt:lpstr>
      <vt:lpstr>One Last Thing…</vt:lpstr>
      <vt:lpstr>Example - Function Pointers and Malloc</vt:lpstr>
      <vt:lpstr>One Last Last Thing…</vt:lpstr>
      <vt:lpstr>qsort()</vt:lpstr>
      <vt:lpstr>Quiz time! Quiz is named Week ? Password is: ______</vt:lpstr>
      <vt:lpstr>Part B - Fork, Exec, and Signal Handling</vt:lpstr>
      <vt:lpstr>Part B - Signals</vt:lpstr>
      <vt:lpstr>Part B - Signals</vt:lpstr>
      <vt:lpstr>Part B - Signals</vt:lpstr>
      <vt:lpstr>Part B</vt:lpstr>
      <vt:lpstr>Part A - Dynamic Libraries and Function Pointers</vt:lpstr>
      <vt:lpstr>Part A</vt:lpstr>
      <vt:lpstr>Part A</vt:lpstr>
      <vt:lpstr>Part A</vt:lpstr>
      <vt:lpstr>Part A</vt:lpstr>
      <vt:lpstr>Part A - Assignment</vt:lpstr>
      <vt:lpstr>Fork()ing and Exec()uting</vt:lpstr>
      <vt:lpstr>The fork() Call</vt:lpstr>
      <vt:lpstr>The wait() Call</vt:lpstr>
      <vt:lpstr>The exec() Calls</vt:lpstr>
      <vt:lpstr>The execvp() Call</vt:lpstr>
      <vt:lpstr>The execvp() Call</vt:lpstr>
      <vt:lpstr>An Important Topic - Fork Tracing</vt:lpstr>
      <vt:lpstr>An Important Topic - Fork Tracing</vt:lpstr>
      <vt:lpstr>Fork Tracing Example</vt:lpstr>
      <vt:lpstr>Can Certain Print Orders Happen?</vt:lpstr>
      <vt:lpstr>Can Certain Print Orders Happen?</vt:lpstr>
      <vt:lpstr>Can Certain Print Orders Happen?</vt:lpstr>
      <vt:lpstr>Can Certain Print Orders Happen?</vt:lpstr>
      <vt:lpstr>Building a Fork Tree</vt:lpstr>
      <vt:lpstr>Building a Fork Tree</vt:lpstr>
      <vt:lpstr>Building a Fork Tree</vt:lpstr>
      <vt:lpstr>Building a Fork Tree</vt:lpstr>
      <vt:lpstr>Building a Fork Tree</vt:lpstr>
      <vt:lpstr>Building a Fork Tree</vt:lpstr>
      <vt:lpstr>Building a Fork Tree</vt:lpstr>
      <vt:lpstr>man strtok abridged</vt:lpstr>
      <vt:lpstr>A strtok() example</vt:lpstr>
      <vt:lpstr>A strtok() example</vt:lpstr>
      <vt:lpstr>A strtok() example</vt:lpstr>
      <vt:lpstr>A strtok()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5 - Loading and Forking</dc:title>
  <cp:lastModifiedBy>Griffin Hurt</cp:lastModifiedBy>
  <cp:revision>7</cp:revision>
  <dcterms:modified xsi:type="dcterms:W3CDTF">2024-04-13T18:57:33Z</dcterms:modified>
</cp:coreProperties>
</file>